
<file path=[Content_Types].xml><?xml version="1.0" encoding="utf-8"?>
<Types xmlns="http://schemas.openxmlformats.org/package/2006/content-types">
  <Default Extension="jpeg" ContentType="image/jpeg"/>
  <Default Extension="m4a" ContentType="audio/mp4"/>
  <Default Extension="mov" ContentType="video/quicktime"/>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 id="2147483666" r:id="rId2"/>
    <p:sldMasterId id="2147483675" r:id="rId3"/>
  </p:sldMasterIdLst>
  <p:notesMasterIdLst>
    <p:notesMasterId r:id="rId118"/>
  </p:notesMasterIdLst>
  <p:handoutMasterIdLst>
    <p:handoutMasterId r:id="rId119"/>
  </p:handoutMasterIdLst>
  <p:sldIdLst>
    <p:sldId id="675" r:id="rId4"/>
    <p:sldId id="676" r:id="rId5"/>
    <p:sldId id="383" r:id="rId6"/>
    <p:sldId id="522" r:id="rId7"/>
    <p:sldId id="523" r:id="rId8"/>
    <p:sldId id="404" r:id="rId9"/>
    <p:sldId id="524" r:id="rId10"/>
    <p:sldId id="405" r:id="rId11"/>
    <p:sldId id="406" r:id="rId12"/>
    <p:sldId id="407" r:id="rId13"/>
    <p:sldId id="418" r:id="rId14"/>
    <p:sldId id="525" r:id="rId15"/>
    <p:sldId id="425" r:id="rId16"/>
    <p:sldId id="344" r:id="rId17"/>
    <p:sldId id="519" r:id="rId18"/>
    <p:sldId id="424" r:id="rId19"/>
    <p:sldId id="343" r:id="rId20"/>
    <p:sldId id="385" r:id="rId21"/>
    <p:sldId id="386" r:id="rId22"/>
    <p:sldId id="389" r:id="rId23"/>
    <p:sldId id="390" r:id="rId24"/>
    <p:sldId id="408" r:id="rId25"/>
    <p:sldId id="526" r:id="rId26"/>
    <p:sldId id="527" r:id="rId27"/>
    <p:sldId id="528" r:id="rId28"/>
    <p:sldId id="374" r:id="rId29"/>
    <p:sldId id="375" r:id="rId30"/>
    <p:sldId id="417" r:id="rId31"/>
    <p:sldId id="529" r:id="rId32"/>
    <p:sldId id="384" r:id="rId33"/>
    <p:sldId id="387" r:id="rId34"/>
    <p:sldId id="339" r:id="rId35"/>
    <p:sldId id="530" r:id="rId36"/>
    <p:sldId id="354" r:id="rId37"/>
    <p:sldId id="388" r:id="rId38"/>
    <p:sldId id="531" r:id="rId39"/>
    <p:sldId id="532" r:id="rId40"/>
    <p:sldId id="421" r:id="rId41"/>
    <p:sldId id="422" r:id="rId42"/>
    <p:sldId id="533" r:id="rId43"/>
    <p:sldId id="393" r:id="rId44"/>
    <p:sldId id="534" r:id="rId45"/>
    <p:sldId id="362" r:id="rId46"/>
    <p:sldId id="382" r:id="rId47"/>
    <p:sldId id="423" r:id="rId48"/>
    <p:sldId id="610" r:id="rId49"/>
    <p:sldId id="611" r:id="rId50"/>
    <p:sldId id="612" r:id="rId51"/>
    <p:sldId id="613" r:id="rId52"/>
    <p:sldId id="614" r:id="rId53"/>
    <p:sldId id="615" r:id="rId54"/>
    <p:sldId id="616" r:id="rId55"/>
    <p:sldId id="617" r:id="rId56"/>
    <p:sldId id="618" r:id="rId57"/>
    <p:sldId id="619" r:id="rId58"/>
    <p:sldId id="620" r:id="rId59"/>
    <p:sldId id="340" r:id="rId60"/>
    <p:sldId id="621" r:id="rId61"/>
    <p:sldId id="622" r:id="rId62"/>
    <p:sldId id="623" r:id="rId63"/>
    <p:sldId id="624" r:id="rId64"/>
    <p:sldId id="625" r:id="rId65"/>
    <p:sldId id="626" r:id="rId66"/>
    <p:sldId id="627" r:id="rId67"/>
    <p:sldId id="628" r:id="rId68"/>
    <p:sldId id="629" r:id="rId69"/>
    <p:sldId id="630" r:id="rId70"/>
    <p:sldId id="631" r:id="rId71"/>
    <p:sldId id="632" r:id="rId72"/>
    <p:sldId id="633" r:id="rId73"/>
    <p:sldId id="634" r:id="rId74"/>
    <p:sldId id="635" r:id="rId75"/>
    <p:sldId id="636" r:id="rId76"/>
    <p:sldId id="637" r:id="rId77"/>
    <p:sldId id="638" r:id="rId78"/>
    <p:sldId id="639" r:id="rId79"/>
    <p:sldId id="640" r:id="rId80"/>
    <p:sldId id="334" r:id="rId81"/>
    <p:sldId id="641" r:id="rId82"/>
    <p:sldId id="642" r:id="rId83"/>
    <p:sldId id="643" r:id="rId84"/>
    <p:sldId id="644" r:id="rId85"/>
    <p:sldId id="645" r:id="rId86"/>
    <p:sldId id="646" r:id="rId87"/>
    <p:sldId id="647" r:id="rId88"/>
    <p:sldId id="648" r:id="rId89"/>
    <p:sldId id="649" r:id="rId90"/>
    <p:sldId id="650" r:id="rId91"/>
    <p:sldId id="651" r:id="rId92"/>
    <p:sldId id="365" r:id="rId93"/>
    <p:sldId id="652" r:id="rId94"/>
    <p:sldId id="653" r:id="rId95"/>
    <p:sldId id="342" r:id="rId96"/>
    <p:sldId id="654" r:id="rId97"/>
    <p:sldId id="655" r:id="rId98"/>
    <p:sldId id="656" r:id="rId99"/>
    <p:sldId id="657" r:id="rId100"/>
    <p:sldId id="658" r:id="rId101"/>
    <p:sldId id="659" r:id="rId102"/>
    <p:sldId id="660" r:id="rId103"/>
    <p:sldId id="661" r:id="rId104"/>
    <p:sldId id="662" r:id="rId105"/>
    <p:sldId id="663" r:id="rId106"/>
    <p:sldId id="664" r:id="rId107"/>
    <p:sldId id="665" r:id="rId108"/>
    <p:sldId id="666" r:id="rId109"/>
    <p:sldId id="667" r:id="rId110"/>
    <p:sldId id="668" r:id="rId111"/>
    <p:sldId id="669" r:id="rId112"/>
    <p:sldId id="670" r:id="rId113"/>
    <p:sldId id="671" r:id="rId114"/>
    <p:sldId id="672" r:id="rId115"/>
    <p:sldId id="673" r:id="rId116"/>
    <p:sldId id="674" r:id="rId1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8">
          <p15:clr>
            <a:srgbClr val="A4A3A4"/>
          </p15:clr>
        </p15:guide>
        <p15:guide id="2" pos="7015">
          <p15:clr>
            <a:srgbClr val="A4A3A4"/>
          </p15:clr>
        </p15:guide>
        <p15:guide id="3" pos="671">
          <p15:clr>
            <a:srgbClr val="A4A3A4"/>
          </p15:clr>
        </p15:guide>
        <p15:guide id="4" orient="horz" pos="1136">
          <p15:clr>
            <a:srgbClr val="A4A3A4"/>
          </p15:clr>
        </p15:guide>
        <p15:guide id="5" orient="horz" pos="3469">
          <p15:clr>
            <a:srgbClr val="A4A3A4"/>
          </p15:clr>
        </p15:guide>
        <p15:guide id="6" orient="horz" pos="2434">
          <p15:clr>
            <a:srgbClr val="A4A3A4"/>
          </p15:clr>
        </p15:guide>
        <p15:guide id="7" pos="4974">
          <p15:clr>
            <a:srgbClr val="A4A3A4"/>
          </p15:clr>
        </p15:guide>
        <p15:guide id="8" pos="2725">
          <p15:clr>
            <a:srgbClr val="A4A3A4"/>
          </p15:clr>
        </p15:guide>
        <p15:guide id="9" pos="5956">
          <p15:clr>
            <a:srgbClr val="A4A3A4"/>
          </p15:clr>
        </p15:guide>
        <p15:guide id="10" pos="171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446"/>
    <a:srgbClr val="069244"/>
    <a:srgbClr val="000000"/>
    <a:srgbClr val="FFFFFF"/>
    <a:srgbClr val="088C60"/>
    <a:srgbClr val="FF9C25"/>
    <a:srgbClr val="FF7700"/>
    <a:srgbClr val="FF8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43" autoAdjust="0"/>
    <p:restoredTop sz="85959" autoAdjust="0"/>
  </p:normalViewPr>
  <p:slideViewPr>
    <p:cSldViewPr snapToGrid="0" showGuides="1">
      <p:cViewPr varScale="1">
        <p:scale>
          <a:sx n="115" d="100"/>
          <a:sy n="115" d="100"/>
        </p:scale>
        <p:origin x="384" y="184"/>
      </p:cViewPr>
      <p:guideLst>
        <p:guide pos="3838"/>
        <p:guide pos="7015"/>
        <p:guide pos="671"/>
        <p:guide orient="horz" pos="1136"/>
        <p:guide orient="horz" pos="3469"/>
        <p:guide orient="horz" pos="2434"/>
        <p:guide pos="4974"/>
        <p:guide pos="2725"/>
        <p:guide pos="5956"/>
        <p:guide pos="1718"/>
      </p:guideLst>
    </p:cSldViewPr>
  </p:slideViewPr>
  <p:notesTextViewPr>
    <p:cViewPr>
      <p:scale>
        <a:sx n="50" d="100"/>
        <a:sy n="50" d="100"/>
      </p:scale>
      <p:origin x="0" y="0"/>
    </p:cViewPr>
  </p:notesTextViewPr>
  <p:sorterViewPr>
    <p:cViewPr>
      <p:scale>
        <a:sx n="50" d="100"/>
        <a:sy n="50" d="100"/>
      </p:scale>
      <p:origin x="0" y="0"/>
    </p:cViewPr>
  </p:sorterViewPr>
  <p:notesViewPr>
    <p:cSldViewPr snapToGrid="0">
      <p:cViewPr varScale="1">
        <p:scale>
          <a:sx n="139" d="100"/>
          <a:sy n="139" d="100"/>
        </p:scale>
        <p:origin x="379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handoutMaster" Target="handoutMasters/handoutMaster1.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4CF31C-699A-F24F-8E25-8797FAE7E5A0}" type="datetimeFigureOut">
              <a:rPr kumimoji="1" lang="zh-CN" altLang="en-US" smtClean="0"/>
              <a:t>2021/11/25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2E89C4-841E-FA4D-8090-383D7BC1C016}" type="slidenum">
              <a:rPr kumimoji="1" lang="zh-CN" altLang="en-US" smtClean="0"/>
              <a:t>‹#›</a:t>
            </a:fld>
            <a:endParaRPr kumimoji="1" lang="zh-CN" altLang="en-US"/>
          </a:p>
        </p:txBody>
      </p:sp>
    </p:spTree>
    <p:extLst>
      <p:ext uri="{BB962C8B-B14F-4D97-AF65-F5344CB8AC3E}">
        <p14:creationId xmlns:p14="http://schemas.microsoft.com/office/powerpoint/2010/main" val="22613356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DEFC0-500A-411F-99AB-58C42CE269E7}" type="datetimeFigureOut">
              <a:rPr lang="zh-CN" altLang="en-US" smtClean="0"/>
              <a:t>2021/11/25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7D0C9-73FA-49CD-A42F-C7E6961147C6}" type="slidenum">
              <a:rPr lang="zh-CN" altLang="en-US" smtClean="0"/>
              <a:t>‹#›</a:t>
            </a:fld>
            <a:endParaRPr lang="zh-CN" altLang="en-US"/>
          </a:p>
        </p:txBody>
      </p:sp>
    </p:spTree>
    <p:extLst>
      <p:ext uri="{BB962C8B-B14F-4D97-AF65-F5344CB8AC3E}">
        <p14:creationId xmlns:p14="http://schemas.microsoft.com/office/powerpoint/2010/main" val="63108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t>1</a:t>
            </a:fld>
            <a:endParaRPr lang="zh-CN" altLang="en-US"/>
          </a:p>
        </p:txBody>
      </p:sp>
    </p:spTree>
    <p:extLst>
      <p:ext uri="{BB962C8B-B14F-4D97-AF65-F5344CB8AC3E}">
        <p14:creationId xmlns:p14="http://schemas.microsoft.com/office/powerpoint/2010/main" val="179704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t>2</a:t>
            </a:fld>
            <a:endParaRPr lang="zh-CN" altLang="en-US"/>
          </a:p>
        </p:txBody>
      </p:sp>
    </p:spTree>
    <p:extLst>
      <p:ext uri="{BB962C8B-B14F-4D97-AF65-F5344CB8AC3E}">
        <p14:creationId xmlns:p14="http://schemas.microsoft.com/office/powerpoint/2010/main" val="291928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t>3</a:t>
            </a:fld>
            <a:endParaRPr lang="zh-CN" altLang="en-US"/>
          </a:p>
        </p:txBody>
      </p:sp>
    </p:spTree>
    <p:extLst>
      <p:ext uri="{BB962C8B-B14F-4D97-AF65-F5344CB8AC3E}">
        <p14:creationId xmlns:p14="http://schemas.microsoft.com/office/powerpoint/2010/main" val="2896806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t>46</a:t>
            </a:fld>
            <a:endParaRPr lang="zh-CN" altLang="en-US"/>
          </a:p>
        </p:txBody>
      </p:sp>
    </p:spTree>
    <p:extLst>
      <p:ext uri="{BB962C8B-B14F-4D97-AF65-F5344CB8AC3E}">
        <p14:creationId xmlns:p14="http://schemas.microsoft.com/office/powerpoint/2010/main" val="4213365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t>67</a:t>
            </a:fld>
            <a:endParaRPr lang="zh-CN" altLang="en-US"/>
          </a:p>
        </p:txBody>
      </p:sp>
    </p:spTree>
    <p:extLst>
      <p:ext uri="{BB962C8B-B14F-4D97-AF65-F5344CB8AC3E}">
        <p14:creationId xmlns:p14="http://schemas.microsoft.com/office/powerpoint/2010/main" val="3794567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descr="雅思logo 白"/>
          <p:cNvPicPr>
            <a:picLocks noChangeAspect="1"/>
          </p:cNvPicPr>
          <p:nvPr/>
        </p:nvPicPr>
        <p:blipFill>
          <a:blip r:embed="rId2"/>
          <a:stretch>
            <a:fillRect/>
          </a:stretch>
        </p:blipFill>
        <p:spPr>
          <a:xfrm>
            <a:off x="9848215" y="186055"/>
            <a:ext cx="1990090" cy="475615"/>
          </a:xfrm>
          <a:prstGeom prst="rect">
            <a:avLst/>
          </a:prstGeom>
        </p:spPr>
      </p:pic>
      <p:sp>
        <p:nvSpPr>
          <p:cNvPr id="10" name="文本框 9"/>
          <p:cNvSpPr txBox="1"/>
          <p:nvPr/>
        </p:nvSpPr>
        <p:spPr>
          <a:xfrm>
            <a:off x="4769485" y="6072505"/>
            <a:ext cx="2509148" cy="400110"/>
          </a:xfrm>
          <a:prstGeom prst="rect">
            <a:avLst/>
          </a:prstGeom>
          <a:noFill/>
        </p:spPr>
        <p:txBody>
          <a:bodyPr wrap="none" rtlCol="0">
            <a:spAutoFit/>
          </a:bodyPr>
          <a:lstStyle/>
          <a:p>
            <a:r>
              <a:rPr lang="en-US" altLang="zh-CN" sz="2000" b="1">
                <a:solidFill>
                  <a:srgbClr val="F4A032"/>
                </a:solidFill>
                <a:latin typeface="+mn-lt"/>
                <a:ea typeface="微软雅黑" panose="020B0703020204020201" charset="-122"/>
              </a:rPr>
              <a:t>www.koolearn.com</a:t>
            </a:r>
            <a:endParaRPr lang="en-US" altLang="zh-CN" sz="2000" b="1" dirty="0">
              <a:solidFill>
                <a:srgbClr val="F4A032"/>
              </a:solidFill>
              <a:latin typeface="+mn-lt"/>
              <a:ea typeface="微软雅黑" panose="020B0703020204020201" charset="-122"/>
            </a:endParaRPr>
          </a:p>
        </p:txBody>
      </p:sp>
      <p:sp>
        <p:nvSpPr>
          <p:cNvPr id="3113" name="任意多边形 3112"/>
          <p:cNvSpPr/>
          <p:nvPr/>
        </p:nvSpPr>
        <p:spPr>
          <a:xfrm>
            <a:off x="4608830" y="3195955"/>
            <a:ext cx="316865" cy="320040"/>
          </a:xfrm>
          <a:custGeom>
            <a:avLst/>
            <a:gdLst/>
            <a:ahLst/>
            <a:cxnLst/>
            <a:rect l="0" t="0" r="0" b="0"/>
            <a:pathLst>
              <a:path w="505" h="510">
                <a:moveTo>
                  <a:pt x="252" y="0"/>
                </a:moveTo>
                <a:lnTo>
                  <a:pt x="252" y="0"/>
                </a:lnTo>
                <a:cubicBezTo>
                  <a:pt x="114" y="0"/>
                  <a:pt x="0" y="114"/>
                  <a:pt x="0" y="257"/>
                </a:cubicBezTo>
                <a:cubicBezTo>
                  <a:pt x="0" y="395"/>
                  <a:pt x="114" y="509"/>
                  <a:pt x="252" y="509"/>
                </a:cubicBezTo>
                <a:cubicBezTo>
                  <a:pt x="395" y="509"/>
                  <a:pt x="504" y="395"/>
                  <a:pt x="504" y="257"/>
                </a:cubicBezTo>
                <a:cubicBezTo>
                  <a:pt x="504" y="114"/>
                  <a:pt x="395" y="0"/>
                  <a:pt x="252" y="0"/>
                </a:cubicBezTo>
                <a:close/>
                <a:moveTo>
                  <a:pt x="352" y="266"/>
                </a:moveTo>
                <a:lnTo>
                  <a:pt x="352" y="266"/>
                </a:lnTo>
                <a:cubicBezTo>
                  <a:pt x="228" y="366"/>
                  <a:pt x="228" y="366"/>
                  <a:pt x="228" y="366"/>
                </a:cubicBezTo>
                <a:cubicBezTo>
                  <a:pt x="219" y="371"/>
                  <a:pt x="204" y="366"/>
                  <a:pt x="204" y="357"/>
                </a:cubicBezTo>
                <a:cubicBezTo>
                  <a:pt x="204" y="152"/>
                  <a:pt x="204" y="152"/>
                  <a:pt x="204" y="152"/>
                </a:cubicBezTo>
                <a:cubicBezTo>
                  <a:pt x="204" y="143"/>
                  <a:pt x="219" y="138"/>
                  <a:pt x="228" y="143"/>
                </a:cubicBezTo>
                <a:cubicBezTo>
                  <a:pt x="352" y="242"/>
                  <a:pt x="352" y="242"/>
                  <a:pt x="352" y="242"/>
                </a:cubicBezTo>
                <a:cubicBezTo>
                  <a:pt x="357" y="252"/>
                  <a:pt x="357" y="262"/>
                  <a:pt x="352" y="266"/>
                </a:cubicBezTo>
                <a:close/>
              </a:path>
            </a:pathLst>
          </a:custGeom>
          <a:solidFill>
            <a:srgbClr val="FFFFFF"/>
          </a:solidFill>
          <a:ln w="9525">
            <a:noFill/>
          </a:ln>
        </p:spPr>
        <p:txBody>
          <a:bodyPr/>
          <a:lstStyle/>
          <a:p>
            <a:endParaRPr lang="zh-CN" altLang="en-US"/>
          </a:p>
        </p:txBody>
      </p:sp>
      <p:sp>
        <p:nvSpPr>
          <p:cNvPr id="3" name="标题 2"/>
          <p:cNvSpPr>
            <a:spLocks noGrp="1"/>
          </p:cNvSpPr>
          <p:nvPr>
            <p:ph type="title" hasCustomPrompt="1"/>
          </p:nvPr>
        </p:nvSpPr>
        <p:spPr>
          <a:xfrm>
            <a:off x="3452161" y="2126640"/>
            <a:ext cx="7650480" cy="735965"/>
          </a:xfrm>
        </p:spPr>
        <p:txBody>
          <a:bodyPr/>
          <a:lstStyle>
            <a:lvl1pPr algn="l">
              <a:defRPr sz="4400" b="1">
                <a:solidFill>
                  <a:schemeClr val="bg1"/>
                </a:solidFill>
                <a:latin typeface="+mj-lt"/>
                <a:ea typeface="微软雅黑" panose="020B0703020204020201" charset="-122"/>
              </a:defRPr>
            </a:lvl1pPr>
          </a:lstStyle>
          <a:p>
            <a:r>
              <a:rPr lang="zh-CN" altLang="en-US" dirty="0"/>
              <a:t>单击此处添加课程标题</a:t>
            </a:r>
          </a:p>
        </p:txBody>
      </p:sp>
      <p:sp>
        <p:nvSpPr>
          <p:cNvPr id="18" name="文本占位符 17"/>
          <p:cNvSpPr>
            <a:spLocks noGrp="1"/>
          </p:cNvSpPr>
          <p:nvPr>
            <p:ph type="body" idx="13" hasCustomPrompt="1"/>
          </p:nvPr>
        </p:nvSpPr>
        <p:spPr>
          <a:xfrm>
            <a:off x="4986655" y="3140910"/>
            <a:ext cx="6269990" cy="594995"/>
          </a:xfrm>
          <a:prstGeom prst="rect">
            <a:avLst/>
          </a:prstGeom>
        </p:spPr>
        <p:txBody>
          <a:bodyPr vert="horz" lIns="91440" tIns="45720" rIns="91440" bIns="45720" rtlCol="0">
            <a:normAutofit/>
          </a:bodyPr>
          <a:lstStyle>
            <a:lvl1pPr marL="0" indent="0">
              <a:buNone/>
              <a:defRPr sz="2800" b="1">
                <a:solidFill>
                  <a:schemeClr val="bg1"/>
                </a:solidFill>
                <a:latin typeface="+mj-lt"/>
                <a:ea typeface="微软雅黑" panose="020B0703020204020201" charset="-122"/>
              </a:defRPr>
            </a:lvl1pPr>
          </a:lstStyle>
          <a:p>
            <a:pPr lvl="0"/>
            <a:r>
              <a:rPr lang="zh-CN" altLang="en-US" dirty="0"/>
              <a:t>单击此处添加 主讲老师</a:t>
            </a:r>
            <a:r>
              <a:rPr lang="zh-CN" altLang="en-US" dirty="0">
                <a:sym typeface="+mn-ea"/>
              </a:rPr>
              <a:t>：</a:t>
            </a:r>
            <a:r>
              <a:rPr lang="en-US" altLang="zh-CN" dirty="0"/>
              <a:t>xxx</a:t>
            </a:r>
          </a:p>
        </p:txBody>
      </p:sp>
    </p:spTree>
    <p:extLst>
      <p:ext uri="{BB962C8B-B14F-4D97-AF65-F5344CB8AC3E}">
        <p14:creationId xmlns:p14="http://schemas.microsoft.com/office/powerpoint/2010/main" val="425271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5" name="标题 4"/>
          <p:cNvSpPr>
            <a:spLocks noGrp="1"/>
          </p:cNvSpPr>
          <p:nvPr>
            <p:ph type="title" hasCustomPrompt="1"/>
          </p:nvPr>
        </p:nvSpPr>
        <p:spPr>
          <a:xfrm>
            <a:off x="838200" y="1386840"/>
            <a:ext cx="6320790" cy="539750"/>
          </a:xfrm>
        </p:spPr>
        <p:txBody>
          <a:bodyPr/>
          <a:lstStyle>
            <a:lvl1pPr>
              <a:defRPr sz="3200" b="1">
                <a:latin typeface="+mj-lt"/>
              </a:defRPr>
            </a:lvl1pPr>
          </a:lstStyle>
          <a:p>
            <a:r>
              <a:rPr lang="zh-CN" altLang="en-US" dirty="0"/>
              <a:t>单击此处添加标题</a:t>
            </a:r>
          </a:p>
        </p:txBody>
      </p:sp>
      <p:sp>
        <p:nvSpPr>
          <p:cNvPr id="10" name="内容占位符 9"/>
          <p:cNvSpPr>
            <a:spLocks noGrp="1"/>
          </p:cNvSpPr>
          <p:nvPr>
            <p:ph sz="half" idx="1" hasCustomPrompt="1"/>
          </p:nvPr>
        </p:nvSpPr>
        <p:spPr>
          <a:xfrm>
            <a:off x="838200" y="2272665"/>
            <a:ext cx="6320155" cy="3897630"/>
          </a:xfrm>
        </p:spPr>
        <p:txBody>
          <a:bodyPr/>
          <a:lstStyle>
            <a:lvl1pPr>
              <a:defRPr sz="2400">
                <a:latin typeface="+mn-lt"/>
              </a:defRPr>
            </a:lvl1pPr>
            <a:lvl2pPr>
              <a:defRPr sz="2000"/>
            </a:lvl2pPr>
          </a:lstStyle>
          <a:p>
            <a:pPr lvl="0"/>
            <a:r>
              <a:rPr lang="zh-CN" altLang="en-US" dirty="0"/>
              <a:t>单击此处添加文本</a:t>
            </a:r>
          </a:p>
        </p:txBody>
      </p:sp>
      <p:sp>
        <p:nvSpPr>
          <p:cNvPr id="6" name="内容占位符 5"/>
          <p:cNvSpPr>
            <a:spLocks noGrp="1"/>
          </p:cNvSpPr>
          <p:nvPr>
            <p:ph sz="half" idx="14" hasCustomPrompt="1"/>
          </p:nvPr>
        </p:nvSpPr>
        <p:spPr>
          <a:xfrm>
            <a:off x="7540625" y="1387475"/>
            <a:ext cx="3813175" cy="4782185"/>
          </a:xfrm>
        </p:spPr>
        <p:txBody>
          <a:bodyPr/>
          <a:lstStyle>
            <a:lvl1pPr>
              <a:defRPr sz="2400">
                <a:latin typeface="+mn-lt"/>
              </a:defRPr>
            </a:lvl1pPr>
            <a:lvl2pPr>
              <a:defRPr sz="2000"/>
            </a:lvl2pPr>
          </a:lstStyle>
          <a:p>
            <a:pPr lvl="0"/>
            <a:r>
              <a:rPr lang="zh-CN" altLang="en-US" dirty="0"/>
              <a:t>单击此处添加图表</a:t>
            </a:r>
          </a:p>
        </p:txBody>
      </p:sp>
    </p:spTree>
    <p:extLst>
      <p:ext uri="{BB962C8B-B14F-4D97-AF65-F5344CB8AC3E}">
        <p14:creationId xmlns:p14="http://schemas.microsoft.com/office/powerpoint/2010/main" val="9289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2021/11/25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内容占位符 9"/>
          <p:cNvSpPr>
            <a:spLocks noGrp="1"/>
          </p:cNvSpPr>
          <p:nvPr>
            <p:ph sz="half" idx="1" hasCustomPrompt="1"/>
          </p:nvPr>
        </p:nvSpPr>
        <p:spPr>
          <a:xfrm>
            <a:off x="838200" y="1255395"/>
            <a:ext cx="10515600" cy="4914900"/>
          </a:xfrm>
        </p:spPr>
        <p:txBody>
          <a:bodyPr/>
          <a:lstStyle>
            <a:lvl1pPr>
              <a:defRPr sz="2400">
                <a:latin typeface="+mn-lt"/>
              </a:defRPr>
            </a:lvl1pPr>
            <a:lvl2pPr>
              <a:defRPr sz="2000"/>
            </a:lvl2pPr>
          </a:lstStyle>
          <a:p>
            <a:pPr lvl="0"/>
            <a:r>
              <a:rPr lang="zh-CN" altLang="en-US" dirty="0"/>
              <a:t>单击此处添加文本</a:t>
            </a:r>
            <a:endParaRPr lang="en-US" altLang="zh-CN" dirty="0"/>
          </a:p>
        </p:txBody>
      </p:sp>
    </p:spTree>
    <p:extLst>
      <p:ext uri="{BB962C8B-B14F-4D97-AF65-F5344CB8AC3E}">
        <p14:creationId xmlns:p14="http://schemas.microsoft.com/office/powerpoint/2010/main" val="2278611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1386840"/>
            <a:ext cx="10515600" cy="539750"/>
          </a:xfrm>
        </p:spPr>
        <p:txBody>
          <a:bodyPr/>
          <a:lstStyle>
            <a:lvl1pPr>
              <a:defRPr sz="3200" b="1">
                <a:latin typeface="+mj-l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内容占位符 9"/>
          <p:cNvSpPr>
            <a:spLocks noGrp="1"/>
          </p:cNvSpPr>
          <p:nvPr>
            <p:ph sz="half" idx="1" hasCustomPrompt="1"/>
          </p:nvPr>
        </p:nvSpPr>
        <p:spPr>
          <a:xfrm>
            <a:off x="838200" y="2272665"/>
            <a:ext cx="10515600" cy="3897630"/>
          </a:xfrm>
        </p:spPr>
        <p:txBody>
          <a:bodyPr/>
          <a:lstStyle>
            <a:lvl1pPr>
              <a:defRPr sz="2400">
                <a:latin typeface="+mn-lt"/>
              </a:defRPr>
            </a:lvl1pPr>
            <a:lvl2pPr>
              <a:defRPr sz="2000"/>
            </a:lvl2pPr>
          </a:lstStyle>
          <a:p>
            <a:pPr lvl="0"/>
            <a:r>
              <a:rPr lang="zh-CN" altLang="en-US" dirty="0"/>
              <a:t>单击此处添加文本</a:t>
            </a:r>
          </a:p>
        </p:txBody>
      </p:sp>
    </p:spTree>
    <p:extLst>
      <p:ext uri="{BB962C8B-B14F-4D97-AF65-F5344CB8AC3E}">
        <p14:creationId xmlns:p14="http://schemas.microsoft.com/office/powerpoint/2010/main" val="3384537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652745" cy="3329581"/>
          </a:xfrm>
          <a:prstGeom prst="rect">
            <a:avLst/>
          </a:prstGeo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815480"/>
            <a:ext cx="9652744" cy="861420"/>
          </a:xfrm>
          <a:prstGeom prst="rect">
            <a:avLst/>
          </a:prstGeo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4158671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91D162-5CE8-46AE-8329-82B7EA1D14FD}" type="datetimeFigureOut">
              <a:rPr lang="zh-CN" altLang="en-US" smtClean="0"/>
              <a:t>2021/11/25</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235642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102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312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831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图片占位符 4"/>
          <p:cNvSpPr>
            <a:spLocks noGrp="1"/>
          </p:cNvSpPr>
          <p:nvPr>
            <p:ph type="pic" idx="1" hasCustomPrompt="1"/>
          </p:nvPr>
        </p:nvSpPr>
        <p:spPr>
          <a:xfrm>
            <a:off x="7740650" y="1524635"/>
            <a:ext cx="3131820" cy="4426585"/>
          </a:xfrm>
        </p:spPr>
        <p:txBody>
          <a:bodyPr/>
          <a:lstStyle>
            <a:lvl1pPr marL="0" indent="0">
              <a:buNone/>
              <a:defRPr sz="1200">
                <a:latin typeface="微软雅黑" panose="020B0703020204020201" charset="-122"/>
                <a:ea typeface="微软雅黑" panose="020B0703020204020201"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单击图标添加照片</a:t>
            </a:r>
          </a:p>
        </p:txBody>
      </p:sp>
      <p:sp>
        <p:nvSpPr>
          <p:cNvPr id="3" name="文本占位符 2"/>
          <p:cNvSpPr>
            <a:spLocks noGrp="1"/>
          </p:cNvSpPr>
          <p:nvPr>
            <p:ph type="body" idx="13" hasCustomPrompt="1"/>
          </p:nvPr>
        </p:nvSpPr>
        <p:spPr>
          <a:xfrm>
            <a:off x="1782445" y="2412365"/>
            <a:ext cx="5900420" cy="3279775"/>
          </a:xfrm>
          <a:prstGeom prst="rect">
            <a:avLst/>
          </a:prstGeom>
        </p:spPr>
        <p:txBody>
          <a:bodyPr vert="horz" lIns="91440" tIns="45720" rIns="91440" bIns="45720" rtlCol="0">
            <a:normAutofit/>
          </a:bodyPr>
          <a:lstStyle>
            <a:lvl1pPr>
              <a:defRPr sz="2400">
                <a:latin typeface="+mn-lt"/>
                <a:ea typeface="微软雅黑" panose="020B0703020204020201" charset="-122"/>
              </a:defRPr>
            </a:lvl1pPr>
          </a:lstStyle>
          <a:p>
            <a:pPr lvl="0"/>
            <a:r>
              <a:rPr lang="zh-CN" altLang="en-US" dirty="0"/>
              <a:t>单击此处添加文本</a:t>
            </a:r>
          </a:p>
        </p:txBody>
      </p:sp>
      <p:sp>
        <p:nvSpPr>
          <p:cNvPr id="4" name="标题 3"/>
          <p:cNvSpPr>
            <a:spLocks noGrp="1"/>
          </p:cNvSpPr>
          <p:nvPr>
            <p:ph type="title" hasCustomPrompt="1"/>
          </p:nvPr>
        </p:nvSpPr>
        <p:spPr>
          <a:xfrm>
            <a:off x="1809750" y="1777365"/>
            <a:ext cx="8237220" cy="539750"/>
          </a:xfrm>
        </p:spPr>
        <p:txBody>
          <a:bodyPr/>
          <a:lstStyle>
            <a:lvl1pPr>
              <a:defRPr sz="2800" b="1">
                <a:latin typeface="+mj-lt"/>
              </a:defRPr>
            </a:lvl1pPr>
          </a:lstStyle>
          <a:p>
            <a:r>
              <a:rPr lang="zh-CN" altLang="en-US" dirty="0"/>
              <a:t>单击此处添加标题</a:t>
            </a:r>
          </a:p>
        </p:txBody>
      </p:sp>
    </p:spTree>
    <p:extLst>
      <p:ext uri="{BB962C8B-B14F-4D97-AF65-F5344CB8AC3E}">
        <p14:creationId xmlns:p14="http://schemas.microsoft.com/office/powerpoint/2010/main" val="98955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332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652745" cy="3329581"/>
          </a:xfrm>
          <a:prstGeom prst="rect">
            <a:avLst/>
          </a:prstGeo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815480"/>
            <a:ext cx="9652744" cy="861420"/>
          </a:xfrm>
          <a:prstGeom prst="rect">
            <a:avLst/>
          </a:prstGeo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622493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379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91D162-5CE8-46AE-8329-82B7EA1D14FD}" type="datetimeFigureOut">
              <a:rPr lang="zh-CN" altLang="en-US" smtClean="0"/>
              <a:t>2021/11/25</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048123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3C806-5F8B-474F-B06E-9128B0A2BF41}" type="datetimeFigureOut">
              <a:rPr lang="zh-CN" altLang="en-US" smtClean="0"/>
              <a:t>2021/11/25</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53A8A3BE-D51B-4E4D-B8FC-DA9C921810AC}" type="slidenum">
              <a:rPr lang="zh-CN" altLang="en-US" smtClean="0"/>
              <a:t>‹#›</a:t>
            </a:fld>
            <a:endParaRPr lang="zh-CN" altLang="en-US"/>
          </a:p>
        </p:txBody>
      </p:sp>
    </p:spTree>
    <p:extLst>
      <p:ext uri="{BB962C8B-B14F-4D97-AF65-F5344CB8AC3E}">
        <p14:creationId xmlns:p14="http://schemas.microsoft.com/office/powerpoint/2010/main" val="180933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103311" y="1041400"/>
            <a:ext cx="9404723" cy="926148"/>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103312" y="2052918"/>
            <a:ext cx="9404722" cy="4195481"/>
          </a:xfrm>
          <a:prstGeom prst="rect">
            <a:avLst/>
          </a:prstGeom>
        </p:spPr>
        <p:txBody>
          <a:bodyPr/>
          <a:lstStyle>
            <a:lvl1pPr>
              <a:defRPr sz="28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9927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901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8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63750" y="1990725"/>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1" name="图片占位符 9"/>
          <p:cNvSpPr>
            <a:spLocks noGrp="1"/>
          </p:cNvSpPr>
          <p:nvPr>
            <p:ph type="pic" sz="quarter" idx="11"/>
          </p:nvPr>
        </p:nvSpPr>
        <p:spPr>
          <a:xfrm>
            <a:off x="2063750" y="3568672"/>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2" name="图片占位符 9"/>
          <p:cNvSpPr>
            <a:spLocks noGrp="1"/>
          </p:cNvSpPr>
          <p:nvPr>
            <p:ph type="pic" sz="quarter" idx="12"/>
          </p:nvPr>
        </p:nvSpPr>
        <p:spPr>
          <a:xfrm>
            <a:off x="3876366" y="1990725"/>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3" name="图片占位符 9"/>
          <p:cNvSpPr>
            <a:spLocks noGrp="1"/>
          </p:cNvSpPr>
          <p:nvPr>
            <p:ph type="pic" sz="quarter" idx="13"/>
          </p:nvPr>
        </p:nvSpPr>
        <p:spPr>
          <a:xfrm>
            <a:off x="3876366" y="3568672"/>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4" name="图片占位符 9"/>
          <p:cNvSpPr>
            <a:spLocks noGrp="1"/>
          </p:cNvSpPr>
          <p:nvPr>
            <p:ph type="pic" sz="quarter" idx="14"/>
          </p:nvPr>
        </p:nvSpPr>
        <p:spPr>
          <a:xfrm>
            <a:off x="5688982" y="1990725"/>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5" name="图片占位符 9"/>
          <p:cNvSpPr>
            <a:spLocks noGrp="1"/>
          </p:cNvSpPr>
          <p:nvPr>
            <p:ph type="pic" sz="quarter" idx="15"/>
          </p:nvPr>
        </p:nvSpPr>
        <p:spPr>
          <a:xfrm>
            <a:off x="5688982" y="3568672"/>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6" name="图片占位符 9"/>
          <p:cNvSpPr>
            <a:spLocks noGrp="1"/>
          </p:cNvSpPr>
          <p:nvPr>
            <p:ph type="pic" sz="quarter" idx="16"/>
          </p:nvPr>
        </p:nvSpPr>
        <p:spPr>
          <a:xfrm>
            <a:off x="7501598" y="1990725"/>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
        <p:nvSpPr>
          <p:cNvPr id="17" name="图片占位符 9"/>
          <p:cNvSpPr>
            <a:spLocks noGrp="1"/>
          </p:cNvSpPr>
          <p:nvPr>
            <p:ph type="pic" sz="quarter" idx="17"/>
          </p:nvPr>
        </p:nvSpPr>
        <p:spPr>
          <a:xfrm>
            <a:off x="7501598" y="3568672"/>
            <a:ext cx="1327150" cy="1238250"/>
          </a:xfrm>
          <a:prstGeom prst="rect">
            <a:avLst/>
          </a:prstGeom>
          <a:solidFill>
            <a:schemeClr val="bg1">
              <a:lumMod val="95000"/>
            </a:schemeClr>
          </a:solidFill>
        </p:spPr>
        <p:txBody>
          <a:bodyPr>
            <a:normAutofit/>
          </a:bodyPr>
          <a:lstStyle>
            <a:lvl1pPr>
              <a:defRPr sz="1000">
                <a:latin typeface="微软雅黑" panose="020B0503020204020204" pitchFamily="34" charset="-122"/>
                <a:ea typeface="微软雅黑" panose="020B0503020204020204" pitchFamily="34" charset="-122"/>
              </a:defRPr>
            </a:lvl1p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任意多边形 1"/>
          <p:cNvSpPr/>
          <p:nvPr/>
        </p:nvSpPr>
        <p:spPr>
          <a:xfrm>
            <a:off x="60960" y="-15875"/>
            <a:ext cx="12129770" cy="5683250"/>
          </a:xfrm>
          <a:custGeom>
            <a:avLst/>
            <a:gdLst/>
            <a:ahLst/>
            <a:cxnLst/>
            <a:rect l="0" t="0" r="0" b="0"/>
            <a:pathLst>
              <a:path w="15833" h="7385">
                <a:moveTo>
                  <a:pt x="15832" y="0"/>
                </a:moveTo>
                <a:lnTo>
                  <a:pt x="0" y="0"/>
                </a:lnTo>
                <a:lnTo>
                  <a:pt x="5487" y="7384"/>
                </a:lnTo>
                <a:lnTo>
                  <a:pt x="15832" y="7384"/>
                </a:lnTo>
                <a:lnTo>
                  <a:pt x="15832" y="0"/>
                </a:lnTo>
              </a:path>
            </a:pathLst>
          </a:custGeom>
          <a:solidFill>
            <a:srgbClr val="089C8B"/>
          </a:solidFill>
          <a:ln w="9525">
            <a:noFill/>
          </a:ln>
        </p:spPr>
        <p:txBody>
          <a:bodyPr/>
          <a:lstStyle/>
          <a:p>
            <a:endParaRPr lang="zh-CN" altLang="en-US"/>
          </a:p>
        </p:txBody>
      </p:sp>
      <p:sp>
        <p:nvSpPr>
          <p:cNvPr id="3" name="任意多边形 2"/>
          <p:cNvSpPr/>
          <p:nvPr/>
        </p:nvSpPr>
        <p:spPr>
          <a:xfrm>
            <a:off x="8255" y="-15875"/>
            <a:ext cx="10767695" cy="5682615"/>
          </a:xfrm>
          <a:custGeom>
            <a:avLst/>
            <a:gdLst/>
            <a:ahLst/>
            <a:cxnLst/>
            <a:rect l="0" t="0" r="0" b="0"/>
            <a:pathLst>
              <a:path w="13998" h="7385">
                <a:moveTo>
                  <a:pt x="13540" y="6732"/>
                </a:moveTo>
                <a:lnTo>
                  <a:pt x="5088" y="6732"/>
                </a:lnTo>
                <a:lnTo>
                  <a:pt x="86" y="0"/>
                </a:lnTo>
                <a:lnTo>
                  <a:pt x="0" y="0"/>
                </a:lnTo>
                <a:lnTo>
                  <a:pt x="0" y="7384"/>
                </a:lnTo>
                <a:lnTo>
                  <a:pt x="3462" y="7384"/>
                </a:lnTo>
                <a:lnTo>
                  <a:pt x="5573" y="7384"/>
                </a:lnTo>
                <a:lnTo>
                  <a:pt x="13997" y="7384"/>
                </a:lnTo>
                <a:lnTo>
                  <a:pt x="13540" y="6732"/>
                </a:lnTo>
              </a:path>
            </a:pathLst>
          </a:custGeom>
          <a:solidFill>
            <a:srgbClr val="F4A032"/>
          </a:solidFill>
          <a:ln w="9525">
            <a:noFill/>
          </a:ln>
        </p:spPr>
        <p:txBody>
          <a:bodyPr/>
          <a:lstStyle/>
          <a:p>
            <a:endParaRPr lang="zh-CN" altLang="en-US"/>
          </a:p>
        </p:txBody>
      </p:sp>
      <p:pic>
        <p:nvPicPr>
          <p:cNvPr id="4" name="图片 3" descr="雅思logo 白"/>
          <p:cNvPicPr>
            <a:picLocks noChangeAspect="1"/>
          </p:cNvPicPr>
          <p:nvPr/>
        </p:nvPicPr>
        <p:blipFill>
          <a:blip r:embed="rId11"/>
          <a:stretch>
            <a:fillRect/>
          </a:stretch>
        </p:blipFill>
        <p:spPr>
          <a:xfrm>
            <a:off x="9848215" y="186055"/>
            <a:ext cx="1990090" cy="475615"/>
          </a:xfrm>
          <a:prstGeom prst="rect">
            <a:avLst/>
          </a:prstGeom>
        </p:spPr>
      </p:pic>
      <p:pic>
        <p:nvPicPr>
          <p:cNvPr id="5" name="图片 4">
            <a:extLst>
              <a:ext uri="{FF2B5EF4-FFF2-40B4-BE49-F238E27FC236}">
                <a16:creationId xmlns:a16="http://schemas.microsoft.com/office/drawing/2014/main" id="{29302B85-6FCD-A241-97D8-E060657B8A6D}"/>
              </a:ext>
            </a:extLst>
          </p:cNvPr>
          <p:cNvPicPr>
            <a:picLocks noChangeAspect="1"/>
          </p:cNvPicPr>
          <p:nvPr userDrawn="1"/>
        </p:nvPicPr>
        <p:blipFill rotWithShape="1">
          <a:blip r:embed="rId12" cstate="print">
            <a:alphaModFix amt="30000"/>
          </a:blip>
          <a:srcRect/>
          <a:stretch>
            <a:fillRect/>
          </a:stretch>
        </p:blipFill>
        <p:spPr>
          <a:xfrm>
            <a:off x="0" y="887747"/>
            <a:ext cx="12192000" cy="5970253"/>
          </a:xfrm>
          <a:prstGeom prst="rect">
            <a:avLst/>
          </a:prstGeom>
        </p:spPr>
      </p:pic>
      <p:pic>
        <p:nvPicPr>
          <p:cNvPr id="6" name="图片 5">
            <a:extLst>
              <a:ext uri="{FF2B5EF4-FFF2-40B4-BE49-F238E27FC236}">
                <a16:creationId xmlns:a16="http://schemas.microsoft.com/office/drawing/2014/main" id="{D6F02A75-2E34-A743-9EED-0680B572BEDD}"/>
              </a:ext>
            </a:extLst>
          </p:cNvPr>
          <p:cNvPicPr>
            <a:picLocks noChangeAspect="1"/>
          </p:cNvPicPr>
          <p:nvPr userDrawn="1"/>
        </p:nvPicPr>
        <p:blipFill>
          <a:blip r:embed="rId13" cstate="print"/>
          <a:stretch>
            <a:fillRect/>
          </a:stretch>
        </p:blipFill>
        <p:spPr>
          <a:xfrm>
            <a:off x="9629321" y="6346971"/>
            <a:ext cx="2181679" cy="373256"/>
          </a:xfrm>
          <a:prstGeom prst="rect">
            <a:avLst/>
          </a:prstGeom>
        </p:spPr>
      </p:pic>
      <p:pic>
        <p:nvPicPr>
          <p:cNvPr id="7" name="图片 6">
            <a:extLst>
              <a:ext uri="{FF2B5EF4-FFF2-40B4-BE49-F238E27FC236}">
                <a16:creationId xmlns:a16="http://schemas.microsoft.com/office/drawing/2014/main" id="{B5DDDE62-A71B-DD4D-B721-5FA9F9D7AC7C}"/>
              </a:ext>
            </a:extLst>
          </p:cNvPr>
          <p:cNvPicPr>
            <a:picLocks noChangeAspect="1"/>
          </p:cNvPicPr>
          <p:nvPr userDrawn="1"/>
        </p:nvPicPr>
        <p:blipFill>
          <a:blip r:embed="rId14" cstate="print"/>
          <a:stretch>
            <a:fillRect/>
          </a:stretch>
        </p:blipFill>
        <p:spPr>
          <a:xfrm>
            <a:off x="2709" y="0"/>
            <a:ext cx="12189291" cy="6858000"/>
          </a:xfrm>
          <a:prstGeom prst="rect">
            <a:avLst/>
          </a:prstGeom>
        </p:spPr>
      </p:pic>
      <p:pic>
        <p:nvPicPr>
          <p:cNvPr id="8" name="图片 7">
            <a:extLst>
              <a:ext uri="{FF2B5EF4-FFF2-40B4-BE49-F238E27FC236}">
                <a16:creationId xmlns:a16="http://schemas.microsoft.com/office/drawing/2014/main" id="{AF8A5E74-8CE4-6B4E-A76B-65B52040CCD3}"/>
              </a:ext>
            </a:extLst>
          </p:cNvPr>
          <p:cNvPicPr>
            <a:picLocks noChangeAspect="1"/>
          </p:cNvPicPr>
          <p:nvPr userDrawn="1"/>
        </p:nvPicPr>
        <p:blipFill>
          <a:blip r:embed="rId15" cstate="print"/>
          <a:stretch>
            <a:fillRect/>
          </a:stretch>
        </p:blipFill>
        <p:spPr>
          <a:xfrm>
            <a:off x="846816" y="6335668"/>
            <a:ext cx="1710680" cy="240786"/>
          </a:xfrm>
          <a:prstGeom prst="rect">
            <a:avLst/>
          </a:prstGeom>
        </p:spPr>
      </p:pic>
    </p:spTree>
    <p:extLst>
      <p:ext uri="{BB962C8B-B14F-4D97-AF65-F5344CB8AC3E}">
        <p14:creationId xmlns:p14="http://schemas.microsoft.com/office/powerpoint/2010/main" val="127041050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49" r:id="rId7"/>
    <p:sldLayoutId id="2147483650" r:id="rId8"/>
    <p:sldLayoutId id="214748365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组合 13"/>
          <p:cNvGrpSpPr/>
          <p:nvPr/>
        </p:nvGrpSpPr>
        <p:grpSpPr>
          <a:xfrm>
            <a:off x="-13970" y="-13335"/>
            <a:ext cx="12218035" cy="857250"/>
            <a:chOff x="29" y="-21"/>
            <a:chExt cx="19190" cy="1350"/>
          </a:xfrm>
        </p:grpSpPr>
        <p:sp>
          <p:nvSpPr>
            <p:cNvPr id="7" name="任意多边形 6"/>
            <p:cNvSpPr/>
            <p:nvPr userDrawn="1"/>
          </p:nvSpPr>
          <p:spPr>
            <a:xfrm>
              <a:off x="3450" y="-21"/>
              <a:ext cx="15765" cy="1351"/>
            </a:xfrm>
            <a:custGeom>
              <a:avLst/>
              <a:gdLst/>
              <a:ahLst/>
              <a:cxnLst/>
              <a:rect l="0" t="0" r="0" b="0"/>
              <a:pathLst>
                <a:path w="13332" h="1142">
                  <a:moveTo>
                    <a:pt x="0" y="0"/>
                  </a:moveTo>
                  <a:lnTo>
                    <a:pt x="803" y="1141"/>
                  </a:lnTo>
                  <a:lnTo>
                    <a:pt x="13331" y="1141"/>
                  </a:lnTo>
                  <a:lnTo>
                    <a:pt x="13331" y="0"/>
                  </a:lnTo>
                  <a:lnTo>
                    <a:pt x="0" y="0"/>
                  </a:lnTo>
                </a:path>
              </a:pathLst>
            </a:custGeom>
            <a:solidFill>
              <a:srgbClr val="089C8B"/>
            </a:solidFill>
            <a:ln w="9525">
              <a:noFill/>
            </a:ln>
          </p:spPr>
          <p:txBody>
            <a:bodyPr/>
            <a:lstStyle/>
            <a:p>
              <a:endParaRPr lang="zh-CN" altLang="en-US"/>
            </a:p>
          </p:txBody>
        </p:sp>
        <p:sp>
          <p:nvSpPr>
            <p:cNvPr id="8" name="任意多边形 7"/>
            <p:cNvSpPr/>
            <p:nvPr userDrawn="1"/>
          </p:nvSpPr>
          <p:spPr>
            <a:xfrm>
              <a:off x="29" y="-21"/>
              <a:ext cx="19191" cy="1351"/>
            </a:xfrm>
            <a:custGeom>
              <a:avLst/>
              <a:gdLst/>
              <a:ahLst/>
              <a:cxnLst/>
              <a:rect l="0" t="0" r="0" b="0"/>
              <a:pathLst>
                <a:path w="16228" h="1142">
                  <a:moveTo>
                    <a:pt x="16227" y="1141"/>
                  </a:moveTo>
                  <a:lnTo>
                    <a:pt x="16227" y="1037"/>
                  </a:lnTo>
                  <a:lnTo>
                    <a:pt x="3390" y="1037"/>
                  </a:lnTo>
                  <a:lnTo>
                    <a:pt x="2658" y="0"/>
                  </a:lnTo>
                  <a:lnTo>
                    <a:pt x="0" y="0"/>
                  </a:lnTo>
                  <a:lnTo>
                    <a:pt x="0" y="1141"/>
                  </a:lnTo>
                  <a:lnTo>
                    <a:pt x="3462" y="1141"/>
                  </a:lnTo>
                  <a:lnTo>
                    <a:pt x="3462" y="1141"/>
                  </a:lnTo>
                  <a:lnTo>
                    <a:pt x="3462" y="1141"/>
                  </a:lnTo>
                  <a:lnTo>
                    <a:pt x="16227" y="1141"/>
                  </a:lnTo>
                </a:path>
              </a:pathLst>
            </a:custGeom>
            <a:solidFill>
              <a:srgbClr val="F4A032"/>
            </a:solidFill>
            <a:ln w="9525">
              <a:noFill/>
            </a:ln>
          </p:spPr>
          <p:txBody>
            <a:bodyPr/>
            <a:lstStyle/>
            <a:p>
              <a:endParaRPr lang="zh-CN" altLang="en-US"/>
            </a:p>
          </p:txBody>
        </p:sp>
      </p:grpSp>
      <p:sp>
        <p:nvSpPr>
          <p:cNvPr id="9" name="任意多边形 8"/>
          <p:cNvSpPr/>
          <p:nvPr/>
        </p:nvSpPr>
        <p:spPr>
          <a:xfrm>
            <a:off x="-13970" y="6493510"/>
            <a:ext cx="9112250" cy="364490"/>
          </a:xfrm>
          <a:custGeom>
            <a:avLst/>
            <a:gdLst/>
            <a:ahLst/>
            <a:cxnLst/>
            <a:rect l="0" t="0" r="0" b="0"/>
            <a:pathLst>
              <a:path w="12091" h="486">
                <a:moveTo>
                  <a:pt x="0" y="0"/>
                </a:moveTo>
                <a:lnTo>
                  <a:pt x="0" y="485"/>
                </a:lnTo>
                <a:lnTo>
                  <a:pt x="12090" y="485"/>
                </a:lnTo>
                <a:lnTo>
                  <a:pt x="11729" y="0"/>
                </a:lnTo>
                <a:lnTo>
                  <a:pt x="0" y="0"/>
                </a:lnTo>
              </a:path>
            </a:pathLst>
          </a:custGeom>
          <a:solidFill>
            <a:srgbClr val="089C8B"/>
          </a:solidFill>
          <a:ln w="9525">
            <a:noFill/>
          </a:ln>
        </p:spPr>
        <p:txBody>
          <a:bodyPr/>
          <a:lstStyle/>
          <a:p>
            <a:endParaRPr lang="zh-CN" altLang="en-US"/>
          </a:p>
        </p:txBody>
      </p:sp>
      <p:sp>
        <p:nvSpPr>
          <p:cNvPr id="11" name="任意多边形 10"/>
          <p:cNvSpPr/>
          <p:nvPr/>
        </p:nvSpPr>
        <p:spPr>
          <a:xfrm>
            <a:off x="8898890" y="6487795"/>
            <a:ext cx="3297555" cy="370205"/>
          </a:xfrm>
          <a:custGeom>
            <a:avLst/>
            <a:gdLst>
              <a:gd name="connsiteX0" fmla="*/ 5184 w 5193"/>
              <a:gd name="connsiteY0" fmla="*/ 0 h 583"/>
              <a:gd name="connsiteX1" fmla="*/ 5193 w 5193"/>
              <a:gd name="connsiteY1" fmla="*/ 570 h 583"/>
              <a:gd name="connsiteX2" fmla="*/ 428 w 5193"/>
              <a:gd name="connsiteY2" fmla="*/ 583 h 583"/>
              <a:gd name="connsiteX3" fmla="*/ 0 w 5193"/>
              <a:gd name="connsiteY3" fmla="*/ 9 h 583"/>
              <a:gd name="connsiteX4" fmla="*/ 5184 w 5193"/>
              <a:gd name="connsiteY4" fmla="*/ 0 h 583"/>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5193" h="583">
                <a:moveTo>
                  <a:pt x="5184" y="0"/>
                </a:moveTo>
                <a:lnTo>
                  <a:pt x="5193" y="570"/>
                </a:lnTo>
                <a:lnTo>
                  <a:pt x="428" y="583"/>
                </a:lnTo>
                <a:lnTo>
                  <a:pt x="0" y="9"/>
                </a:lnTo>
                <a:lnTo>
                  <a:pt x="5184" y="0"/>
                </a:lnTo>
              </a:path>
            </a:pathLst>
          </a:custGeom>
          <a:solidFill>
            <a:srgbClr val="F4A032"/>
          </a:solidFill>
          <a:ln w="9525">
            <a:noFill/>
          </a:ln>
        </p:spPr>
        <p:txBody>
          <a:bodyPr/>
          <a:lstStyle/>
          <a:p>
            <a:endParaRPr lang="zh-CN" altLang="en-US"/>
          </a:p>
        </p:txBody>
      </p:sp>
      <p:pic>
        <p:nvPicPr>
          <p:cNvPr id="12" name="图片 11" descr="雅思logo 白"/>
          <p:cNvPicPr>
            <a:picLocks noChangeAspect="1"/>
          </p:cNvPicPr>
          <p:nvPr/>
        </p:nvPicPr>
        <p:blipFill>
          <a:blip r:embed="rId10"/>
          <a:stretch>
            <a:fillRect/>
          </a:stretch>
        </p:blipFill>
        <p:spPr>
          <a:xfrm>
            <a:off x="9848215" y="186055"/>
            <a:ext cx="1990090" cy="475615"/>
          </a:xfrm>
          <a:prstGeom prst="rect">
            <a:avLst/>
          </a:prstGeom>
        </p:spPr>
      </p:pic>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82F288E0-7875-42C4-84C8-98DBBD3BF4D2}" type="datetimeFigureOut">
              <a:rPr lang="zh-CN" altLang="en-US" smtClean="0"/>
              <a:t>2021/11/25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2" name="文本框 1"/>
          <p:cNvSpPr txBox="1"/>
          <p:nvPr/>
        </p:nvSpPr>
        <p:spPr>
          <a:xfrm>
            <a:off x="2410614" y="1322172"/>
            <a:ext cx="4263081" cy="369332"/>
          </a:xfrm>
          <a:prstGeom prst="rect">
            <a:avLst/>
          </a:prstGeom>
          <a:noFill/>
        </p:spPr>
        <p:txBody>
          <a:bodyPr wrap="square" rtlCol="0">
            <a:spAutoFit/>
          </a:bodyPr>
          <a:lstStyle/>
          <a:p>
            <a:r>
              <a:rPr kumimoji="1" lang="zh-CN" altLang="en-US">
                <a:latin typeface="微软雅黑" panose="020B0703020204020201" charset="-122"/>
                <a:ea typeface="微软雅黑" panose="020B0703020204020201" charset="-122"/>
                <a:cs typeface="微软雅黑" panose="020B0703020204020201" charset="-122"/>
              </a:rPr>
              <a:t>   </a:t>
            </a:r>
          </a:p>
        </p:txBody>
      </p:sp>
      <p:sp>
        <p:nvSpPr>
          <p:cNvPr id="15" name="文本框 14"/>
          <p:cNvSpPr txBox="1"/>
          <p:nvPr/>
        </p:nvSpPr>
        <p:spPr>
          <a:xfrm>
            <a:off x="9811990" y="6464300"/>
            <a:ext cx="2279278" cy="369332"/>
          </a:xfrm>
          <a:prstGeom prst="rect">
            <a:avLst/>
          </a:prstGeom>
          <a:noFill/>
        </p:spPr>
        <p:txBody>
          <a:bodyPr wrap="none" rtlCol="0">
            <a:spAutoFit/>
          </a:bodyPr>
          <a:lstStyle/>
          <a:p>
            <a:pPr algn="l"/>
            <a:r>
              <a:rPr lang="en-US" altLang="x-none" b="1" dirty="0" err="1">
                <a:solidFill>
                  <a:schemeClr val="bg1"/>
                </a:solidFill>
                <a:cs typeface="Arial" panose="020B0604020202090204" pitchFamily="34" charset="0"/>
                <a:sym typeface="+mn-ea"/>
              </a:rPr>
              <a:t>www.koolearn.com</a:t>
            </a:r>
          </a:p>
        </p:txBody>
      </p:sp>
    </p:spTree>
    <p:extLst>
      <p:ext uri="{BB962C8B-B14F-4D97-AF65-F5344CB8AC3E}">
        <p14:creationId xmlns:p14="http://schemas.microsoft.com/office/powerpoint/2010/main" val="29510818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txStyles>
    <p:titleStyle>
      <a:lvl1pPr algn="l" defTabSz="914400" rtl="0" eaLnBrk="1" latinLnBrk="0" hangingPunct="1">
        <a:lnSpc>
          <a:spcPct val="90000"/>
        </a:lnSpc>
        <a:spcBef>
          <a:spcPct val="0"/>
        </a:spcBef>
        <a:buNone/>
        <a:defRPr sz="3200" kern="1200">
          <a:solidFill>
            <a:schemeClr val="tx1"/>
          </a:solidFill>
          <a:latin typeface="微软雅黑" panose="020B0703020204020201" charset="-122"/>
          <a:ea typeface="微软雅黑" panose="020B0703020204020201"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000" kern="1200">
          <a:solidFill>
            <a:schemeClr val="tx1"/>
          </a:solidFill>
          <a:latin typeface="微软雅黑" panose="020B0703020204020201" charset="-122"/>
          <a:ea typeface="微软雅黑" panose="020B0703020204020201" charset="-122"/>
          <a:cs typeface="+mn-cs"/>
        </a:defRPr>
      </a:lvl1pPr>
      <a:lvl2pPr marL="4572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组合 13"/>
          <p:cNvGrpSpPr/>
          <p:nvPr/>
        </p:nvGrpSpPr>
        <p:grpSpPr>
          <a:xfrm>
            <a:off x="-13970" y="-13335"/>
            <a:ext cx="12218035" cy="857250"/>
            <a:chOff x="29" y="-21"/>
            <a:chExt cx="19190" cy="1350"/>
          </a:xfrm>
        </p:grpSpPr>
        <p:sp>
          <p:nvSpPr>
            <p:cNvPr id="13" name="任意多边形 12"/>
            <p:cNvSpPr/>
            <p:nvPr userDrawn="1"/>
          </p:nvSpPr>
          <p:spPr>
            <a:xfrm>
              <a:off x="3450" y="-21"/>
              <a:ext cx="15765" cy="1351"/>
            </a:xfrm>
            <a:custGeom>
              <a:avLst/>
              <a:gdLst/>
              <a:ahLst/>
              <a:cxnLst/>
              <a:rect l="0" t="0" r="0" b="0"/>
              <a:pathLst>
                <a:path w="13332" h="1142">
                  <a:moveTo>
                    <a:pt x="0" y="0"/>
                  </a:moveTo>
                  <a:lnTo>
                    <a:pt x="803" y="1141"/>
                  </a:lnTo>
                  <a:lnTo>
                    <a:pt x="13331" y="1141"/>
                  </a:lnTo>
                  <a:lnTo>
                    <a:pt x="13331" y="0"/>
                  </a:lnTo>
                  <a:lnTo>
                    <a:pt x="0" y="0"/>
                  </a:lnTo>
                </a:path>
              </a:pathLst>
            </a:custGeom>
            <a:solidFill>
              <a:srgbClr val="089C8B"/>
            </a:solidFill>
            <a:ln w="9525">
              <a:noFill/>
            </a:ln>
          </p:spPr>
          <p:txBody>
            <a:bodyPr/>
            <a:lstStyle/>
            <a:p>
              <a:endParaRPr lang="zh-CN" altLang="en-US"/>
            </a:p>
          </p:txBody>
        </p:sp>
        <p:sp>
          <p:nvSpPr>
            <p:cNvPr id="15" name="任意多边形 14"/>
            <p:cNvSpPr/>
            <p:nvPr userDrawn="1"/>
          </p:nvSpPr>
          <p:spPr>
            <a:xfrm>
              <a:off x="29" y="-21"/>
              <a:ext cx="19191" cy="1351"/>
            </a:xfrm>
            <a:custGeom>
              <a:avLst/>
              <a:gdLst/>
              <a:ahLst/>
              <a:cxnLst/>
              <a:rect l="0" t="0" r="0" b="0"/>
              <a:pathLst>
                <a:path w="16228" h="1142">
                  <a:moveTo>
                    <a:pt x="16227" y="1141"/>
                  </a:moveTo>
                  <a:lnTo>
                    <a:pt x="16227" y="1037"/>
                  </a:lnTo>
                  <a:lnTo>
                    <a:pt x="3390" y="1037"/>
                  </a:lnTo>
                  <a:lnTo>
                    <a:pt x="2658" y="0"/>
                  </a:lnTo>
                  <a:lnTo>
                    <a:pt x="0" y="0"/>
                  </a:lnTo>
                  <a:lnTo>
                    <a:pt x="0" y="1141"/>
                  </a:lnTo>
                  <a:lnTo>
                    <a:pt x="3462" y="1141"/>
                  </a:lnTo>
                  <a:lnTo>
                    <a:pt x="3462" y="1141"/>
                  </a:lnTo>
                  <a:lnTo>
                    <a:pt x="3462" y="1141"/>
                  </a:lnTo>
                  <a:lnTo>
                    <a:pt x="16227" y="1141"/>
                  </a:lnTo>
                </a:path>
              </a:pathLst>
            </a:custGeom>
            <a:solidFill>
              <a:srgbClr val="F4A032"/>
            </a:solidFill>
            <a:ln w="9525">
              <a:noFill/>
            </a:ln>
          </p:spPr>
          <p:txBody>
            <a:bodyPr/>
            <a:lstStyle/>
            <a:p>
              <a:endParaRPr lang="zh-CN" altLang="en-US"/>
            </a:p>
          </p:txBody>
        </p:sp>
      </p:grpSp>
      <p:sp>
        <p:nvSpPr>
          <p:cNvPr id="16" name="任意多边形 15"/>
          <p:cNvSpPr/>
          <p:nvPr/>
        </p:nvSpPr>
        <p:spPr>
          <a:xfrm>
            <a:off x="-13970" y="6493510"/>
            <a:ext cx="9112250" cy="364490"/>
          </a:xfrm>
          <a:custGeom>
            <a:avLst/>
            <a:gdLst/>
            <a:ahLst/>
            <a:cxnLst/>
            <a:rect l="0" t="0" r="0" b="0"/>
            <a:pathLst>
              <a:path w="12091" h="486">
                <a:moveTo>
                  <a:pt x="0" y="0"/>
                </a:moveTo>
                <a:lnTo>
                  <a:pt x="0" y="485"/>
                </a:lnTo>
                <a:lnTo>
                  <a:pt x="12090" y="485"/>
                </a:lnTo>
                <a:lnTo>
                  <a:pt x="11729" y="0"/>
                </a:lnTo>
                <a:lnTo>
                  <a:pt x="0" y="0"/>
                </a:lnTo>
              </a:path>
            </a:pathLst>
          </a:custGeom>
          <a:solidFill>
            <a:srgbClr val="089C8B"/>
          </a:solidFill>
          <a:ln w="9525">
            <a:noFill/>
          </a:ln>
        </p:spPr>
        <p:txBody>
          <a:bodyPr/>
          <a:lstStyle/>
          <a:p>
            <a:endParaRPr lang="zh-CN" altLang="en-US"/>
          </a:p>
        </p:txBody>
      </p:sp>
      <p:sp>
        <p:nvSpPr>
          <p:cNvPr id="17" name="任意多边形 16"/>
          <p:cNvSpPr/>
          <p:nvPr/>
        </p:nvSpPr>
        <p:spPr>
          <a:xfrm>
            <a:off x="8898890" y="6487795"/>
            <a:ext cx="3297555" cy="370205"/>
          </a:xfrm>
          <a:custGeom>
            <a:avLst/>
            <a:gdLst>
              <a:gd name="connsiteX0" fmla="*/ 5184 w 5193"/>
              <a:gd name="connsiteY0" fmla="*/ 0 h 583"/>
              <a:gd name="connsiteX1" fmla="*/ 5193 w 5193"/>
              <a:gd name="connsiteY1" fmla="*/ 570 h 583"/>
              <a:gd name="connsiteX2" fmla="*/ 428 w 5193"/>
              <a:gd name="connsiteY2" fmla="*/ 583 h 583"/>
              <a:gd name="connsiteX3" fmla="*/ 0 w 5193"/>
              <a:gd name="connsiteY3" fmla="*/ 9 h 583"/>
              <a:gd name="connsiteX4" fmla="*/ 5184 w 5193"/>
              <a:gd name="connsiteY4" fmla="*/ 0 h 583"/>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5193" h="583">
                <a:moveTo>
                  <a:pt x="5184" y="0"/>
                </a:moveTo>
                <a:lnTo>
                  <a:pt x="5193" y="570"/>
                </a:lnTo>
                <a:lnTo>
                  <a:pt x="428" y="583"/>
                </a:lnTo>
                <a:lnTo>
                  <a:pt x="0" y="9"/>
                </a:lnTo>
                <a:lnTo>
                  <a:pt x="5184" y="0"/>
                </a:lnTo>
              </a:path>
            </a:pathLst>
          </a:custGeom>
          <a:solidFill>
            <a:srgbClr val="F4A032"/>
          </a:solidFill>
          <a:ln w="9525">
            <a:noFill/>
          </a:ln>
        </p:spPr>
        <p:txBody>
          <a:bodyPr/>
          <a:lstStyle/>
          <a:p>
            <a:endParaRPr lang="zh-CN" altLang="en-US"/>
          </a:p>
        </p:txBody>
      </p:sp>
      <p:pic>
        <p:nvPicPr>
          <p:cNvPr id="18" name="图片 17" descr="雅思logo 白"/>
          <p:cNvPicPr>
            <a:picLocks noChangeAspect="1"/>
          </p:cNvPicPr>
          <p:nvPr/>
        </p:nvPicPr>
        <p:blipFill>
          <a:blip r:embed="rId6"/>
          <a:stretch>
            <a:fillRect/>
          </a:stretch>
        </p:blipFill>
        <p:spPr>
          <a:xfrm>
            <a:off x="9848215" y="186055"/>
            <a:ext cx="1990090" cy="475615"/>
          </a:xfrm>
          <a:prstGeom prst="rect">
            <a:avLst/>
          </a:prstGeom>
        </p:spPr>
      </p:pic>
      <p:sp>
        <p:nvSpPr>
          <p:cNvPr id="20" name="日期占位符 19"/>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2021/11/25</a:t>
            </a:fld>
            <a:endParaRPr lang="zh-CN" altLang="en-US"/>
          </a:p>
        </p:txBody>
      </p:sp>
      <p:sp>
        <p:nvSpPr>
          <p:cNvPr id="21" name="页脚占位符 20"/>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22" name="灯片编号占位符 2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25" name="圆角矩形 24"/>
          <p:cNvSpPr/>
          <p:nvPr/>
        </p:nvSpPr>
        <p:spPr>
          <a:xfrm>
            <a:off x="1221740" y="1522095"/>
            <a:ext cx="9650730" cy="4432300"/>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离页连接符 25"/>
          <p:cNvSpPr/>
          <p:nvPr/>
        </p:nvSpPr>
        <p:spPr>
          <a:xfrm>
            <a:off x="1324610" y="1529080"/>
            <a:ext cx="283210" cy="443230"/>
          </a:xfrm>
          <a:prstGeom prst="flowChartOffpageConnector">
            <a:avLst/>
          </a:prstGeom>
          <a:solidFill>
            <a:srgbClr val="109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五角星 26"/>
          <p:cNvSpPr/>
          <p:nvPr/>
        </p:nvSpPr>
        <p:spPr>
          <a:xfrm>
            <a:off x="1359535" y="1593215"/>
            <a:ext cx="213360" cy="213360"/>
          </a:xfrm>
          <a:prstGeom prst="star5">
            <a:avLst>
              <a:gd name="adj" fmla="val 20532"/>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164138" y="1014333"/>
            <a:ext cx="4263081" cy="369332"/>
          </a:xfrm>
          <a:prstGeom prst="rect">
            <a:avLst/>
          </a:prstGeom>
          <a:noFill/>
        </p:spPr>
        <p:txBody>
          <a:bodyPr wrap="square" rtlCol="0">
            <a:spAutoFit/>
          </a:bodyPr>
          <a:lstStyle/>
          <a:p>
            <a:r>
              <a:rPr kumimoji="1" lang="zh-CN" altLang="en-US">
                <a:latin typeface="微软雅黑" panose="020B0703020204020201" charset="-122"/>
                <a:ea typeface="微软雅黑" panose="020B0703020204020201" charset="-122"/>
                <a:cs typeface="微软雅黑" panose="020B0703020204020201" charset="-122"/>
              </a:rPr>
              <a:t>   </a:t>
            </a:r>
          </a:p>
        </p:txBody>
      </p:sp>
      <p:sp>
        <p:nvSpPr>
          <p:cNvPr id="19" name="文本框 18"/>
          <p:cNvSpPr txBox="1"/>
          <p:nvPr/>
        </p:nvSpPr>
        <p:spPr>
          <a:xfrm>
            <a:off x="9811990" y="6464300"/>
            <a:ext cx="2279278" cy="369332"/>
          </a:xfrm>
          <a:prstGeom prst="rect">
            <a:avLst/>
          </a:prstGeom>
          <a:noFill/>
        </p:spPr>
        <p:txBody>
          <a:bodyPr wrap="none" rtlCol="0">
            <a:spAutoFit/>
          </a:bodyPr>
          <a:lstStyle/>
          <a:p>
            <a:pPr algn="l"/>
            <a:r>
              <a:rPr lang="en-US" altLang="x-none" b="1" dirty="0" err="1">
                <a:solidFill>
                  <a:schemeClr val="bg1"/>
                </a:solidFill>
                <a:cs typeface="Arial" panose="020B0604020202090204" pitchFamily="34" charset="0"/>
                <a:sym typeface="+mn-ea"/>
              </a:rPr>
              <a:t>www.koolearn.com</a:t>
            </a:r>
          </a:p>
        </p:txBody>
      </p:sp>
      <p:sp>
        <p:nvSpPr>
          <p:cNvPr id="4" name="文本占位符 3"/>
          <p:cNvSpPr>
            <a:spLocks noGrp="1"/>
          </p:cNvSpPr>
          <p:nvPr>
            <p:ph type="body" idx="13" hasCustomPrompt="1"/>
          </p:nvPr>
        </p:nvSpPr>
        <p:spPr>
          <a:xfrm>
            <a:off x="1782445" y="2412365"/>
            <a:ext cx="5900420" cy="3279775"/>
          </a:xfrm>
          <a:prstGeom prst="rect">
            <a:avLst/>
          </a:prstGeom>
        </p:spPr>
        <p:txBody>
          <a:bodyPr vert="horz" lIns="91440" tIns="45720" rIns="91440" bIns="45720" rtlCol="0">
            <a:normAutofit/>
          </a:bodyPr>
          <a:lstStyle>
            <a:lvl1pPr>
              <a:defRPr sz="2400">
                <a:latin typeface="+mn-lt"/>
                <a:ea typeface="微软雅黑" panose="020B0703020204020201" charset="-122"/>
              </a:defRPr>
            </a:lvl1pPr>
          </a:lstStyle>
          <a:p>
            <a:pPr lvl="0"/>
            <a:r>
              <a:rPr lang="zh-CN" altLang="en-US" dirty="0"/>
              <a:t>单击此处添加文本</a:t>
            </a:r>
          </a:p>
        </p:txBody>
      </p:sp>
      <p:sp>
        <p:nvSpPr>
          <p:cNvPr id="5" name="标题 4"/>
          <p:cNvSpPr>
            <a:spLocks noGrp="1"/>
          </p:cNvSpPr>
          <p:nvPr>
            <p:ph type="title" hasCustomPrompt="1"/>
          </p:nvPr>
        </p:nvSpPr>
        <p:spPr>
          <a:xfrm>
            <a:off x="1809750" y="1777365"/>
            <a:ext cx="8237220" cy="539750"/>
          </a:xfrm>
        </p:spPr>
        <p:txBody>
          <a:bodyPr/>
          <a:lstStyle>
            <a:lvl1pPr>
              <a:defRPr sz="2800" b="1">
                <a:latin typeface="+mj-lt"/>
              </a:defRPr>
            </a:lvl1pPr>
          </a:lstStyle>
          <a:p>
            <a:r>
              <a:rPr lang="zh-CN" altLang="en-US" dirty="0"/>
              <a:t>单击此处添加标题</a:t>
            </a:r>
          </a:p>
        </p:txBody>
      </p:sp>
    </p:spTree>
    <p:extLst>
      <p:ext uri="{BB962C8B-B14F-4D97-AF65-F5344CB8AC3E}">
        <p14:creationId xmlns:p14="http://schemas.microsoft.com/office/powerpoint/2010/main" val="386801248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6.mp3"/><Relationship Id="rId1" Type="http://schemas.microsoft.com/office/2007/relationships/media" Target="../media/media56.mp3"/><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7.mp3"/><Relationship Id="rId1" Type="http://schemas.microsoft.com/office/2007/relationships/media" Target="../media/media57.mp3"/><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7.mp3"/><Relationship Id="rId1" Type="http://schemas.microsoft.com/office/2007/relationships/media" Target="../media/media57.mp3"/><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8.m4a"/><Relationship Id="rId1" Type="http://schemas.microsoft.com/office/2007/relationships/media" Target="../media/media58.m4a"/><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8.m4a"/><Relationship Id="rId1" Type="http://schemas.microsoft.com/office/2007/relationships/media" Target="../media/media58.m4a"/><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9.m4a"/><Relationship Id="rId1" Type="http://schemas.microsoft.com/office/2007/relationships/media" Target="../media/media59.m4a"/><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9.m4a"/><Relationship Id="rId1" Type="http://schemas.microsoft.com/office/2007/relationships/media" Target="../media/media59.m4a"/><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0.m4a"/><Relationship Id="rId1" Type="http://schemas.microsoft.com/office/2007/relationships/media" Target="../media/media60.m4a"/><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0.m4a"/><Relationship Id="rId1" Type="http://schemas.microsoft.com/office/2007/relationships/media" Target="../media/media60.m4a"/><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1.m4a"/><Relationship Id="rId1" Type="http://schemas.microsoft.com/office/2007/relationships/media" Target="../media/media61.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1.m4a"/><Relationship Id="rId1" Type="http://schemas.microsoft.com/office/2007/relationships/media" Target="../media/media61.m4a"/><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2.m4a"/><Relationship Id="rId1" Type="http://schemas.microsoft.com/office/2007/relationships/media" Target="../media/media62.m4a"/><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2.m4a"/><Relationship Id="rId1" Type="http://schemas.microsoft.com/office/2007/relationships/media" Target="../media/media62.m4a"/><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3.m4a"/><Relationship Id="rId1" Type="http://schemas.microsoft.com/office/2007/relationships/media" Target="../media/media63.m4a"/><Relationship Id="rId4" Type="http://schemas.openxmlformats.org/officeDocument/2006/relationships/image" Target="../media/image8.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3.m4a"/><Relationship Id="rId1" Type="http://schemas.microsoft.com/office/2007/relationships/media" Target="../media/media63.m4a"/><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5.mp3"/><Relationship Id="rId1" Type="http://schemas.openxmlformats.org/officeDocument/2006/relationships/audio" Target="NULL"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6.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6.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10.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10.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2.mov"/><Relationship Id="rId1" Type="http://schemas.microsoft.com/office/2007/relationships/media" Target="../media/media22.mov"/><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2.mov"/><Relationship Id="rId1" Type="http://schemas.microsoft.com/office/2007/relationships/media" Target="../media/media22.mov"/><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5.mp3"/><Relationship Id="rId1" Type="http://schemas.microsoft.com/office/2007/relationships/media" Target="../media/media35.mp3"/><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5.mp3"/><Relationship Id="rId1" Type="http://schemas.microsoft.com/office/2007/relationships/media" Target="../media/media35.mp3"/><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6.mp3"/><Relationship Id="rId1" Type="http://schemas.microsoft.com/office/2007/relationships/media" Target="../media/media36.mp3"/><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6.mp3"/><Relationship Id="rId1" Type="http://schemas.microsoft.com/office/2007/relationships/media" Target="../media/media36.mp3"/><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1.mp3"/><Relationship Id="rId1" Type="http://schemas.microsoft.com/office/2007/relationships/media" Target="../media/media41.mp3"/><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1.mp3"/><Relationship Id="rId1" Type="http://schemas.microsoft.com/office/2007/relationships/media" Target="../media/media41.mp3"/><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2.mp3"/><Relationship Id="rId1" Type="http://schemas.microsoft.com/office/2007/relationships/media" Target="../media/media42.mp3"/><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2.mp3"/><Relationship Id="rId1" Type="http://schemas.microsoft.com/office/2007/relationships/media" Target="../media/media42.mp3"/><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5.mp3"/><Relationship Id="rId1" Type="http://schemas.microsoft.com/office/2007/relationships/media" Target="../media/media45.mp3"/><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5.mp3"/><Relationship Id="rId1" Type="http://schemas.microsoft.com/office/2007/relationships/media" Target="../media/media45.mp3"/><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7.mp3"/><Relationship Id="rId1" Type="http://schemas.microsoft.com/office/2007/relationships/media" Target="../media/media47.mp3"/><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7.mp3"/><Relationship Id="rId1" Type="http://schemas.microsoft.com/office/2007/relationships/media" Target="../media/media47.mp3"/><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8.mp3"/><Relationship Id="rId1" Type="http://schemas.microsoft.com/office/2007/relationships/media" Target="../media/media48.mp3"/><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8.mp3"/><Relationship Id="rId1" Type="http://schemas.microsoft.com/office/2007/relationships/media" Target="../media/media48.mp3"/><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9.mp3"/><Relationship Id="rId1" Type="http://schemas.microsoft.com/office/2007/relationships/media" Target="../media/media49.mp3"/><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9.mp3"/><Relationship Id="rId1" Type="http://schemas.microsoft.com/office/2007/relationships/media" Target="../media/media49.mp3"/><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0.mp3"/><Relationship Id="rId1" Type="http://schemas.microsoft.com/office/2007/relationships/media" Target="../media/media50.mp3"/><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0.mp3"/><Relationship Id="rId1" Type="http://schemas.microsoft.com/office/2007/relationships/media" Target="../media/media50.mp3"/><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1.m4a"/><Relationship Id="rId1" Type="http://schemas.microsoft.com/office/2007/relationships/media" Target="../media/media51.m4a"/><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2.m4a"/><Relationship Id="rId1" Type="http://schemas.microsoft.com/office/2007/relationships/media" Target="../media/media52.m4a"/><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3.mp3"/><Relationship Id="rId1" Type="http://schemas.microsoft.com/office/2007/relationships/media" Target="../media/media53.mp3"/><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3.mp3"/><Relationship Id="rId1" Type="http://schemas.microsoft.com/office/2007/relationships/media" Target="../media/media53.mp3"/><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4.mp3"/><Relationship Id="rId1" Type="http://schemas.microsoft.com/office/2007/relationships/media" Target="../media/media54.mp3"/><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4.mp3"/><Relationship Id="rId1" Type="http://schemas.microsoft.com/office/2007/relationships/media" Target="../media/media54.mp3"/><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5.mp3"/><Relationship Id="rId1" Type="http://schemas.microsoft.com/office/2007/relationships/media" Target="../media/media55.mp3"/><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5.mp3"/><Relationship Id="rId1" Type="http://schemas.microsoft.com/office/2007/relationships/media" Target="../media/media55.mp3"/><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6.mp3"/><Relationship Id="rId1" Type="http://schemas.microsoft.com/office/2007/relationships/media" Target="../media/media56.mp3"/><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9" name="标题 1">
            <a:extLst>
              <a:ext uri="{FF2B5EF4-FFF2-40B4-BE49-F238E27FC236}">
                <a16:creationId xmlns:a16="http://schemas.microsoft.com/office/drawing/2014/main" id="{D8E47F8F-599E-DD49-B6FB-796ABEE5FE47}"/>
              </a:ext>
            </a:extLst>
          </p:cNvPr>
          <p:cNvSpPr txBox="1">
            <a:spLocks/>
          </p:cNvSpPr>
          <p:nvPr/>
        </p:nvSpPr>
        <p:spPr>
          <a:xfrm>
            <a:off x="1524000" y="1275897"/>
            <a:ext cx="9144000" cy="1006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kumimoji="1" lang="zh-CN" altLang="en-US" sz="7200" dirty="0"/>
              <a:t>雅思听力</a:t>
            </a:r>
            <a:endParaRPr kumimoji="1" lang="en-US" altLang="zh-CN" sz="7200" dirty="0"/>
          </a:p>
          <a:p>
            <a:pPr algn="ctr">
              <a:lnSpc>
                <a:spcPct val="150000"/>
              </a:lnSpc>
            </a:pPr>
            <a:r>
              <a:rPr kumimoji="1" lang="zh-CN" altLang="en-US" dirty="0"/>
              <a:t>题干逻辑关系训练包 </a:t>
            </a:r>
            <a:r>
              <a:rPr kumimoji="1" lang="en-US" altLang="zh-CN" dirty="0"/>
              <a:t>2</a:t>
            </a:r>
            <a:endParaRPr kumimoji="1" lang="zh-CN" altLang="en-US" dirty="0">
              <a:latin typeface="Microsoft YaHei" panose="020B0503020204020204" pitchFamily="34" charset="-122"/>
              <a:ea typeface="Microsoft YaHei" panose="020B0503020204020204" pitchFamily="34" charset="-122"/>
            </a:endParaRPr>
          </a:p>
          <a:p>
            <a:endParaRPr kumimoji="1" lang="en-US" altLang="zh-CN" sz="5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275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04369" y="1146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00B050"/>
                </a:solidFill>
              </a:rPr>
              <a:t>上</a:t>
            </a:r>
            <a:r>
              <a:rPr kumimoji="1" lang="zh-CN" altLang="en-US" sz="3600" dirty="0">
                <a:solidFill>
                  <a:srgbClr val="FF0000"/>
                </a:solidFill>
              </a:rPr>
              <a:t>下</a:t>
            </a:r>
            <a:r>
              <a:rPr kumimoji="1" lang="zh-CN" altLang="en-US" sz="3600" dirty="0"/>
              <a:t>义关系  </a:t>
            </a:r>
            <a:r>
              <a:rPr lang="en-US" altLang="zh-CN" sz="3600" dirty="0"/>
              <a:t>7-4-1 Q4</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zh-CN" altLang="en-US" sz="1800" b="1" dirty="0"/>
              <a:t>　●</a:t>
            </a:r>
            <a:r>
              <a:rPr lang="en-US" altLang="zh-CN" sz="1800" b="1" dirty="0"/>
              <a:t>Course enrolled in</a:t>
            </a:r>
            <a:r>
              <a:rPr lang="en-US" altLang="zh-CN" sz="1800" dirty="0"/>
              <a:t>:     4 …………</a:t>
            </a:r>
          </a:p>
          <a:p>
            <a:pPr marL="0" indent="0">
              <a:buNone/>
            </a:pPr>
            <a:endParaRPr kumimoji="1" lang="en-US" altLang="zh-CN" sz="1800" dirty="0"/>
          </a:p>
          <a:p>
            <a:pPr marL="0" indent="0">
              <a:buNone/>
            </a:pPr>
            <a:endParaRPr kumimoji="1" lang="en-US" altLang="zh-CN" sz="1800" dirty="0"/>
          </a:p>
          <a:p>
            <a:r>
              <a:rPr lang="en-US" altLang="zh-CN" sz="1800" dirty="0"/>
              <a:t>OFFICER: And what </a:t>
            </a:r>
            <a:r>
              <a:rPr lang="en-US" altLang="zh-CN" sz="1800" dirty="0">
                <a:solidFill>
                  <a:srgbClr val="00B050"/>
                </a:solidFill>
              </a:rPr>
              <a:t>course</a:t>
            </a:r>
            <a:r>
              <a:rPr lang="en-US" altLang="zh-CN" sz="1800" dirty="0"/>
              <a:t> are you enrolled in?</a:t>
            </a:r>
            <a:endParaRPr lang="zh-CN" altLang="zh-CN" sz="1800" dirty="0"/>
          </a:p>
          <a:p>
            <a:r>
              <a:rPr lang="zh-TW" altLang="zh-CN" sz="1800" dirty="0"/>
              <a:t>　　</a:t>
            </a:r>
            <a:r>
              <a:rPr lang="en-US" altLang="zh-CN" sz="1800" dirty="0"/>
              <a:t>STUDENT: Well, I've enrolled for twenty weeks in the... um... </a:t>
            </a:r>
            <a:r>
              <a:rPr lang="en-US" altLang="zh-CN" sz="1800" u="sng" dirty="0">
                <a:solidFill>
                  <a:srgbClr val="FF0000"/>
                </a:solidFill>
              </a:rPr>
              <a:t>Advanced English Studies</a:t>
            </a:r>
            <a:r>
              <a:rPr lang="en-US" altLang="zh-CN" sz="1800" dirty="0">
                <a:solidFill>
                  <a:srgbClr val="FF0000"/>
                </a:solidFill>
              </a:rPr>
              <a:t> </a:t>
            </a:r>
            <a:r>
              <a:rPr lang="en-US" altLang="zh-CN" sz="1800" dirty="0"/>
              <a:t>because I need help with my writing... and I'm nearly at the end of my first five-week course.  Q4</a:t>
            </a:r>
            <a:endParaRPr lang="zh-CN" altLang="zh-CN" sz="1800" dirty="0"/>
          </a:p>
        </p:txBody>
      </p:sp>
      <p:pic>
        <p:nvPicPr>
          <p:cNvPr id="4" name="Track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74069" y="71437"/>
            <a:ext cx="609600" cy="609600"/>
          </a:xfrm>
          <a:prstGeom prst="rect">
            <a:avLst/>
          </a:prstGeom>
        </p:spPr>
      </p:pic>
    </p:spTree>
    <p:extLst>
      <p:ext uri="{BB962C8B-B14F-4D97-AF65-F5344CB8AC3E}">
        <p14:creationId xmlns:p14="http://schemas.microsoft.com/office/powerpoint/2010/main" val="20764705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Transport </a:t>
            </a:r>
            <a:endParaRPr lang="zh-CN" altLang="zh-CN" dirty="0"/>
          </a:p>
          <a:p>
            <a:r>
              <a:rPr lang="en-US" altLang="zh-CN" dirty="0"/>
              <a:t>Nanotechnology could allow the development of </a:t>
            </a:r>
            <a:r>
              <a:rPr lang="en-US" altLang="zh-CN" dirty="0">
                <a:solidFill>
                  <a:srgbClr val="FF0000"/>
                </a:solidFill>
              </a:rPr>
              <a:t>stronger 34 ________</a:t>
            </a:r>
            <a:endParaRPr kumimoji="1" lang="zh-CN" altLang="en-US" dirty="0">
              <a:solidFill>
                <a:srgbClr val="FF0000"/>
              </a:solidFill>
            </a:endParaRPr>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4001294"/>
            <a:ext cx="10158663" cy="646331"/>
          </a:xfrm>
          <a:prstGeom prst="rect">
            <a:avLst/>
          </a:prstGeom>
        </p:spPr>
        <p:txBody>
          <a:bodyPr wrap="square">
            <a:spAutoFit/>
          </a:bodyPr>
          <a:lstStyle/>
          <a:p>
            <a:r>
              <a:rPr lang="en-US" altLang="zh-CN" dirty="0"/>
              <a:t>Thanks to nanotechnology, there could be a major breakthrough in the field of transportation with (Q34)</a:t>
            </a:r>
            <a:r>
              <a:rPr lang="en-US" altLang="zh-CN" u="sng" dirty="0"/>
              <a:t>the production of </a:t>
            </a:r>
            <a:r>
              <a:rPr lang="en-US" altLang="zh-CN" u="sng" dirty="0">
                <a:solidFill>
                  <a:srgbClr val="FF0000"/>
                </a:solidFill>
              </a:rPr>
              <a:t>more durable metals.</a:t>
            </a:r>
            <a:r>
              <a:rPr lang="en-US" altLang="zh-CN" dirty="0">
                <a:solidFill>
                  <a:srgbClr val="FF0000"/>
                </a:solidFill>
              </a:rPr>
              <a:t> </a:t>
            </a:r>
            <a:endParaRPr lang="zh-CN" altLang="zh-CN" dirty="0">
              <a:solidFill>
                <a:srgbClr val="FF0000"/>
              </a:solidFill>
            </a:endParaRPr>
          </a:p>
        </p:txBody>
      </p:sp>
      <p:sp>
        <p:nvSpPr>
          <p:cNvPr id="7" name="标题 1">
            <a:extLst>
              <a:ext uri="{FF2B5EF4-FFF2-40B4-BE49-F238E27FC236}">
                <a16:creationId xmlns:a16="http://schemas.microsoft.com/office/drawing/2014/main" id="{8585E665-DA57-2040-96FC-9539F1D7ED02}"/>
              </a:ext>
            </a:extLst>
          </p:cNvPr>
          <p:cNvSpPr txBox="1">
            <a:spLocks/>
          </p:cNvSpPr>
          <p:nvPr/>
        </p:nvSpPr>
        <p:spPr>
          <a:xfrm>
            <a:off x="2654968"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题干比较关系 </a:t>
            </a:r>
            <a:r>
              <a:rPr kumimoji="1" lang="en-US" altLang="zh-CN" dirty="0"/>
              <a:t>10-4-4</a:t>
            </a:r>
            <a:endParaRPr kumimoji="1" lang="zh-CN" altLang="en-US" dirty="0"/>
          </a:p>
        </p:txBody>
      </p:sp>
      <p:pic>
        <p:nvPicPr>
          <p:cNvPr id="8" name="在线媒体 3" descr="IELTS 10 Test 4 Section 4_01">
            <a:hlinkClick r:id="" action="ppaction://media"/>
            <a:extLst>
              <a:ext uri="{FF2B5EF4-FFF2-40B4-BE49-F238E27FC236}">
                <a16:creationId xmlns:a16="http://schemas.microsoft.com/office/drawing/2014/main" id="{0E5165B1-4E9E-EF4F-9D9A-5D540ACAE1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65695" y="-131764"/>
            <a:ext cx="812800" cy="812800"/>
          </a:xfrm>
          <a:prstGeom prst="rect">
            <a:avLst/>
          </a:prstGeom>
        </p:spPr>
      </p:pic>
    </p:spTree>
    <p:extLst>
      <p:ext uri="{BB962C8B-B14F-4D97-AF65-F5344CB8AC3E}">
        <p14:creationId xmlns:p14="http://schemas.microsoft.com/office/powerpoint/2010/main" val="136378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58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03094" y="15001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10-4-4</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Computers will be even smaller, faster, and will have a greater </a:t>
            </a:r>
            <a:r>
              <a:rPr lang="en-US" altLang="zh-CN" b="1" dirty="0"/>
              <a:t>36.</a:t>
            </a:r>
            <a:r>
              <a:rPr lang="en-US" altLang="zh-CN" dirty="0"/>
              <a:t> ______________</a:t>
            </a:r>
            <a:r>
              <a:rPr lang="zh-CN" altLang="zh-CN" dirty="0"/>
              <a:t> </a:t>
            </a:r>
            <a:endParaRPr kumimoji="1" lang="zh-CN" altLang="en-US" sz="1800" dirty="0"/>
          </a:p>
        </p:txBody>
      </p:sp>
      <p:pic>
        <p:nvPicPr>
          <p:cNvPr id="4" name="在线媒体 3" descr="IELTS 10 Test 4 Section 4_01">
            <a:hlinkClick r:id="" action="ppaction://media"/>
            <a:extLst>
              <a:ext uri="{FF2B5EF4-FFF2-40B4-BE49-F238E27FC236}">
                <a16:creationId xmlns:a16="http://schemas.microsoft.com/office/drawing/2014/main" id="{12A6D94E-8A52-4541-A879-875CFFDD2E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23484" y="-98341"/>
            <a:ext cx="812800" cy="812800"/>
          </a:xfrm>
          <a:prstGeom prst="rect">
            <a:avLst/>
          </a:prstGeom>
        </p:spPr>
      </p:pic>
    </p:spTree>
    <p:extLst>
      <p:ext uri="{BB962C8B-B14F-4D97-AF65-F5344CB8AC3E}">
        <p14:creationId xmlns:p14="http://schemas.microsoft.com/office/powerpoint/2010/main" val="172008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Computers will be even </a:t>
            </a:r>
            <a:r>
              <a:rPr lang="en-US" altLang="zh-CN" dirty="0">
                <a:solidFill>
                  <a:srgbClr val="FF0000"/>
                </a:solidFill>
              </a:rPr>
              <a:t>smaller, faster, and will have a greater </a:t>
            </a:r>
            <a:r>
              <a:rPr lang="en-US" altLang="zh-CN" b="1" dirty="0">
                <a:solidFill>
                  <a:srgbClr val="FF0000"/>
                </a:solidFill>
              </a:rPr>
              <a:t>36.</a:t>
            </a:r>
            <a:r>
              <a:rPr lang="en-US" altLang="zh-CN" dirty="0">
                <a:solidFill>
                  <a:srgbClr val="FF0000"/>
                </a:solidFill>
              </a:rPr>
              <a:t> ______________</a:t>
            </a:r>
            <a:r>
              <a:rPr lang="zh-CN" altLang="zh-CN" dirty="0">
                <a:solidFill>
                  <a:srgbClr val="FF0000"/>
                </a:solidFill>
              </a:rPr>
              <a:t> </a:t>
            </a:r>
            <a:endParaRPr kumimoji="1" lang="zh-CN" altLang="en-US" sz="1800" dirty="0">
              <a:solidFill>
                <a:srgbClr val="FF0000"/>
              </a:solidFill>
            </a:endParaRPr>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646331"/>
          </a:xfrm>
          <a:prstGeom prst="rect">
            <a:avLst/>
          </a:prstGeom>
        </p:spPr>
        <p:txBody>
          <a:bodyPr wrap="square">
            <a:spAutoFit/>
          </a:bodyPr>
          <a:lstStyle/>
          <a:p>
            <a:r>
              <a:rPr lang="en-US" altLang="zh-CN" dirty="0"/>
              <a:t>We need nanotechnology in order to create (Q36)</a:t>
            </a:r>
            <a:r>
              <a:rPr lang="en-US" altLang="zh-CN" u="sng" dirty="0"/>
              <a:t>a new generation of computers that will work </a:t>
            </a:r>
            <a:r>
              <a:rPr lang="en-US" altLang="zh-CN" u="sng" dirty="0">
                <a:solidFill>
                  <a:srgbClr val="FF0000"/>
                </a:solidFill>
              </a:rPr>
              <a:t>even faster and will have a million times more memory but will be about the size of a sugar cube.</a:t>
            </a:r>
            <a:r>
              <a:rPr lang="en-US" altLang="zh-CN" dirty="0">
                <a:solidFill>
                  <a:srgbClr val="FF0000"/>
                </a:solidFill>
              </a:rPr>
              <a:t> </a:t>
            </a:r>
            <a:endParaRPr lang="zh-CN" altLang="zh-CN" dirty="0">
              <a:solidFill>
                <a:srgbClr val="FF0000"/>
              </a:solidFill>
            </a:endParaRPr>
          </a:p>
        </p:txBody>
      </p:sp>
      <p:sp>
        <p:nvSpPr>
          <p:cNvPr id="7" name="标题 1">
            <a:extLst>
              <a:ext uri="{FF2B5EF4-FFF2-40B4-BE49-F238E27FC236}">
                <a16:creationId xmlns:a16="http://schemas.microsoft.com/office/drawing/2014/main" id="{29CCA8A9-9FB8-1743-AE99-E5FA7E0187A9}"/>
              </a:ext>
            </a:extLst>
          </p:cNvPr>
          <p:cNvSpPr txBox="1">
            <a:spLocks/>
          </p:cNvSpPr>
          <p:nvPr/>
        </p:nvSpPr>
        <p:spPr>
          <a:xfrm>
            <a:off x="2703094" y="15001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10-4-4</a:t>
            </a:r>
            <a:endParaRPr kumimoji="1" lang="zh-CN" altLang="en-US" sz="3600" dirty="0"/>
          </a:p>
        </p:txBody>
      </p:sp>
      <p:pic>
        <p:nvPicPr>
          <p:cNvPr id="8" name="在线媒体 3" descr="IELTS 10 Test 4 Section 4_01">
            <a:hlinkClick r:id="" action="ppaction://media"/>
            <a:extLst>
              <a:ext uri="{FF2B5EF4-FFF2-40B4-BE49-F238E27FC236}">
                <a16:creationId xmlns:a16="http://schemas.microsoft.com/office/drawing/2014/main" id="{087AA0CE-1CBC-334C-A691-EDAA30CB11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23484" y="-98341"/>
            <a:ext cx="812800" cy="812800"/>
          </a:xfrm>
          <a:prstGeom prst="rect">
            <a:avLst/>
          </a:prstGeom>
        </p:spPr>
      </p:pic>
    </p:spTree>
    <p:extLst>
      <p:ext uri="{BB962C8B-B14F-4D97-AF65-F5344CB8AC3E}">
        <p14:creationId xmlns:p14="http://schemas.microsoft.com/office/powerpoint/2010/main" val="152548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50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883569" y="1309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lang="en-US" altLang="zh-CN" sz="3600" dirty="0"/>
              <a:t>12-2-4 </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600" b="1" dirty="0"/>
          </a:p>
          <a:p>
            <a:pPr marL="0" indent="0">
              <a:buNone/>
            </a:pPr>
            <a:r>
              <a:rPr lang="en-US" altLang="zh-CN" sz="2400" dirty="0"/>
              <a:t>34 '................' conflicts: people more concerned about own team than about company </a:t>
            </a:r>
            <a:endParaRPr lang="zh-CN" altLang="zh-CN" sz="2400" dirty="0"/>
          </a:p>
        </p:txBody>
      </p:sp>
      <p:pic>
        <p:nvPicPr>
          <p:cNvPr id="5" name="IELTS 12 Test 6_04.mp3" descr="IELTS 12 Test 6_04.mp3">
            <a:hlinkClick r:id="" action="ppaction://media"/>
            <a:extLst>
              <a:ext uri="{FF2B5EF4-FFF2-40B4-BE49-F238E27FC236}">
                <a16:creationId xmlns:a16="http://schemas.microsoft.com/office/drawing/2014/main" id="{D478C102-FD7B-C847-BFAC-BB963EF214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07447" y="-19051"/>
            <a:ext cx="812800" cy="812800"/>
          </a:xfrm>
          <a:prstGeom prst="rect">
            <a:avLst/>
          </a:prstGeom>
        </p:spPr>
      </p:pic>
    </p:spTree>
    <p:extLst>
      <p:ext uri="{BB962C8B-B14F-4D97-AF65-F5344CB8AC3E}">
        <p14:creationId xmlns:p14="http://schemas.microsoft.com/office/powerpoint/2010/main" val="64703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600" b="1" dirty="0"/>
          </a:p>
          <a:p>
            <a:pPr marL="0" indent="0">
              <a:buNone/>
            </a:pPr>
            <a:r>
              <a:rPr lang="en-US" altLang="zh-CN" sz="2400" dirty="0"/>
              <a:t>34 '................' conflicts: </a:t>
            </a:r>
            <a:r>
              <a:rPr lang="en-US" altLang="zh-CN" sz="2400" dirty="0">
                <a:solidFill>
                  <a:srgbClr val="FF0000"/>
                </a:solidFill>
              </a:rPr>
              <a:t>people more concerned about own team than about company </a:t>
            </a:r>
            <a:endParaRPr lang="zh-CN" altLang="zh-CN" sz="2400" dirty="0">
              <a:solidFill>
                <a:srgbClr val="FF0000"/>
              </a:solidFill>
            </a:endParaRPr>
          </a:p>
        </p:txBody>
      </p:sp>
      <p:sp>
        <p:nvSpPr>
          <p:cNvPr id="5" name="矩形 4">
            <a:extLst>
              <a:ext uri="{FF2B5EF4-FFF2-40B4-BE49-F238E27FC236}">
                <a16:creationId xmlns:a16="http://schemas.microsoft.com/office/drawing/2014/main" id="{EE2AD650-27B7-B74A-AD18-99DAE28D0508}"/>
              </a:ext>
            </a:extLst>
          </p:cNvPr>
          <p:cNvSpPr/>
          <p:nvPr/>
        </p:nvSpPr>
        <p:spPr>
          <a:xfrm>
            <a:off x="1004710" y="3314641"/>
            <a:ext cx="10735733" cy="1754326"/>
          </a:xfrm>
          <a:prstGeom prst="rect">
            <a:avLst/>
          </a:prstGeom>
        </p:spPr>
        <p:txBody>
          <a:bodyPr wrap="square">
            <a:spAutoFit/>
          </a:bodyPr>
          <a:lstStyle/>
          <a:p>
            <a:r>
              <a:rPr lang="en-US" altLang="zh-CN" dirty="0">
                <a:solidFill>
                  <a:srgbClr val="000000"/>
                </a:solidFill>
                <a:latin typeface="Arial" panose="020B0604020202020204" pitchFamily="34" charset="0"/>
              </a:rPr>
              <a:t> A general habit of optimism in one person could make them intolerant of a colleague who's constantly pessimistic - not that that justifies treating them badly, of course.</a:t>
            </a:r>
          </a:p>
          <a:p>
            <a:r>
              <a:rPr lang="en-US" altLang="zh-CN" dirty="0">
                <a:solidFill>
                  <a:srgbClr val="000000"/>
                </a:solidFill>
                <a:latin typeface="Arial" panose="020B0604020202020204" pitchFamily="34" charset="0"/>
              </a:rPr>
              <a:t>Q34 </a:t>
            </a:r>
            <a:r>
              <a:rPr lang="en-US" altLang="zh-CN" u="sng" dirty="0">
                <a:solidFill>
                  <a:srgbClr val="FF0000"/>
                </a:solidFill>
                <a:latin typeface="Arial" panose="020B0604020202020204" pitchFamily="34" charset="0"/>
              </a:rPr>
              <a:t>Some conflicts arise when people are more interested in promoting themselves and their team than in the company as a whole. </a:t>
            </a:r>
            <a:r>
              <a:rPr lang="en-US" altLang="zh-CN" u="sng" dirty="0">
                <a:solidFill>
                  <a:srgbClr val="000000"/>
                </a:solidFill>
                <a:latin typeface="Arial" panose="020B0604020202020204" pitchFamily="34" charset="0"/>
              </a:rPr>
              <a:t>These conflicts are called </a:t>
            </a:r>
            <a:r>
              <a:rPr lang="en-US" altLang="zh-CN" b="1" u="sng" dirty="0">
                <a:solidFill>
                  <a:srgbClr val="000000"/>
                </a:solidFill>
                <a:latin typeface="Arial" panose="020B0604020202020204" pitchFamily="34" charset="0"/>
              </a:rPr>
              <a:t>'structural</a:t>
            </a:r>
            <a:r>
              <a:rPr lang="en-US" altLang="zh-CN" u="sng" dirty="0">
                <a:solidFill>
                  <a:srgbClr val="000000"/>
                </a:solidFill>
                <a:latin typeface="Arial" panose="020B0604020202020204" pitchFamily="34" charset="0"/>
              </a:rPr>
              <a:t>',</a:t>
            </a:r>
            <a:r>
              <a:rPr lang="en-US" altLang="zh-CN" dirty="0">
                <a:solidFill>
                  <a:srgbClr val="000000"/>
                </a:solidFill>
                <a:latin typeface="Arial" panose="020B0604020202020204" pitchFamily="34" charset="0"/>
              </a:rPr>
              <a:t> and could come about, for example, when a sales team believe they are the only people in the business who do any useful work, and look down on behind-the-scenes administrators.</a:t>
            </a:r>
            <a:endParaRPr lang="en-US" altLang="zh-CN" dirty="0">
              <a:solidFill>
                <a:srgbClr val="000000"/>
              </a:solidFill>
              <a:effectLst/>
              <a:latin typeface="Arial" panose="020B0604020202020204" pitchFamily="34" charset="0"/>
            </a:endParaRPr>
          </a:p>
        </p:txBody>
      </p:sp>
      <p:sp>
        <p:nvSpPr>
          <p:cNvPr id="7" name="标题 1">
            <a:extLst>
              <a:ext uri="{FF2B5EF4-FFF2-40B4-BE49-F238E27FC236}">
                <a16:creationId xmlns:a16="http://schemas.microsoft.com/office/drawing/2014/main" id="{C2671A74-D202-0F46-8495-1C1EDD1EA714}"/>
              </a:ext>
            </a:extLst>
          </p:cNvPr>
          <p:cNvSpPr txBox="1">
            <a:spLocks/>
          </p:cNvSpPr>
          <p:nvPr/>
        </p:nvSpPr>
        <p:spPr>
          <a:xfrm>
            <a:off x="2883569" y="1309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lang="en-US" altLang="zh-CN" sz="3600" dirty="0"/>
              <a:t>12-2-4 </a:t>
            </a:r>
            <a:endParaRPr kumimoji="1" lang="zh-CN" altLang="en-US" sz="3600" dirty="0"/>
          </a:p>
        </p:txBody>
      </p:sp>
      <p:pic>
        <p:nvPicPr>
          <p:cNvPr id="8" name="IELTS 12 Test 6_04.mp3" descr="IELTS 12 Test 6_04.mp3">
            <a:hlinkClick r:id="" action="ppaction://media"/>
            <a:extLst>
              <a:ext uri="{FF2B5EF4-FFF2-40B4-BE49-F238E27FC236}">
                <a16:creationId xmlns:a16="http://schemas.microsoft.com/office/drawing/2014/main" id="{5158BF3B-9559-BD43-AB72-A09829D4DC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07447" y="-19051"/>
            <a:ext cx="812800" cy="812800"/>
          </a:xfrm>
          <a:prstGeom prst="rect">
            <a:avLst/>
          </a:prstGeom>
        </p:spPr>
      </p:pic>
    </p:spTree>
    <p:extLst>
      <p:ext uri="{BB962C8B-B14F-4D97-AF65-F5344CB8AC3E}">
        <p14:creationId xmlns:p14="http://schemas.microsoft.com/office/powerpoint/2010/main" val="346349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39190" y="1309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lang="en-US" altLang="zh-CN" sz="3600" dirty="0"/>
              <a:t>12-2-4 </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A structure that is more 38 ........... may create a feeling of uncertainty about who staff should report to.</a:t>
            </a:r>
            <a:endParaRPr lang="zh-CN" altLang="zh-CN" sz="2000" dirty="0"/>
          </a:p>
        </p:txBody>
      </p:sp>
      <p:pic>
        <p:nvPicPr>
          <p:cNvPr id="5" name="IELTS 12 Test 6_04.mp3" descr="IELTS 12 Test 6_04.mp3">
            <a:hlinkClick r:id="" action="ppaction://media"/>
            <a:extLst>
              <a:ext uri="{FF2B5EF4-FFF2-40B4-BE49-F238E27FC236}">
                <a16:creationId xmlns:a16="http://schemas.microsoft.com/office/drawing/2014/main" id="{64C5BFED-4574-0C47-824D-C3C195BD94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26974" y="-52889"/>
            <a:ext cx="812800" cy="812800"/>
          </a:xfrm>
          <a:prstGeom prst="rect">
            <a:avLst/>
          </a:prstGeom>
        </p:spPr>
      </p:pic>
    </p:spTree>
    <p:extLst>
      <p:ext uri="{BB962C8B-B14F-4D97-AF65-F5344CB8AC3E}">
        <p14:creationId xmlns:p14="http://schemas.microsoft.com/office/powerpoint/2010/main" val="8763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rgbClr val="FF0000"/>
                </a:solidFill>
              </a:rPr>
              <a:t>A structure that is more 38 ........... </a:t>
            </a:r>
            <a:r>
              <a:rPr lang="en-US" altLang="zh-CN" sz="2400" dirty="0">
                <a:solidFill>
                  <a:srgbClr val="00B050"/>
                </a:solidFill>
              </a:rPr>
              <a:t>may create a feeling of uncertainty about who staff should report to.</a:t>
            </a:r>
            <a:endParaRPr lang="zh-CN" altLang="zh-CN" sz="2000" dirty="0">
              <a:solidFill>
                <a:srgbClr val="00B050"/>
              </a:solidFill>
            </a:endParaRPr>
          </a:p>
        </p:txBody>
      </p:sp>
      <p:sp>
        <p:nvSpPr>
          <p:cNvPr id="4" name="矩形 3">
            <a:extLst>
              <a:ext uri="{FF2B5EF4-FFF2-40B4-BE49-F238E27FC236}">
                <a16:creationId xmlns:a16="http://schemas.microsoft.com/office/drawing/2014/main" id="{E5DCF362-E464-534C-B901-21D0731A785B}"/>
              </a:ext>
            </a:extLst>
          </p:cNvPr>
          <p:cNvSpPr/>
          <p:nvPr/>
        </p:nvSpPr>
        <p:spPr>
          <a:xfrm>
            <a:off x="838200" y="3584349"/>
            <a:ext cx="10845800" cy="1200329"/>
          </a:xfrm>
          <a:prstGeom prst="rect">
            <a:avLst/>
          </a:prstGeom>
        </p:spPr>
        <p:txBody>
          <a:bodyPr wrap="square">
            <a:spAutoFit/>
          </a:bodyPr>
          <a:lstStyle/>
          <a:p>
            <a:r>
              <a:rPr lang="en-US" altLang="zh-CN" dirty="0">
                <a:solidFill>
                  <a:srgbClr val="000000"/>
                </a:solidFill>
                <a:latin typeface="Arial" panose="020B0604020202020204" pitchFamily="34" charset="0"/>
              </a:rPr>
              <a:t>For managers at lower levels within the </a:t>
            </a:r>
            <a:r>
              <a:rPr lang="en-US" altLang="zh-CN" dirty="0" err="1">
                <a:solidFill>
                  <a:srgbClr val="000000"/>
                </a:solidFill>
                <a:latin typeface="Arial" panose="020B0604020202020204" pitchFamily="34" charset="0"/>
              </a:rPr>
              <a:t>organisation</a:t>
            </a:r>
            <a:r>
              <a:rPr lang="en-US" altLang="zh-CN" dirty="0">
                <a:solidFill>
                  <a:srgbClr val="000000"/>
                </a:solidFill>
                <a:latin typeface="Arial" panose="020B0604020202020204" pitchFamily="34" charset="0"/>
              </a:rPr>
              <a:t>, it might seem that an autocratic form of management - where the chief executive gives orders and everyone else has to obey -would see more conflict than others. Interestingly, though, Q38 </a:t>
            </a:r>
            <a:r>
              <a:rPr lang="en-US" altLang="zh-CN" u="sng" dirty="0">
                <a:solidFill>
                  <a:srgbClr val="FF0000"/>
                </a:solidFill>
                <a:latin typeface="Arial" panose="020B0604020202020204" pitchFamily="34" charset="0"/>
              </a:rPr>
              <a:t>a company with a more democratic business model</a:t>
            </a:r>
            <a:r>
              <a:rPr lang="en-US" altLang="zh-CN" u="sng" dirty="0">
                <a:solidFill>
                  <a:srgbClr val="000000"/>
                </a:solidFill>
                <a:latin typeface="Arial" panose="020B0604020202020204" pitchFamily="34" charset="0"/>
              </a:rPr>
              <a:t>, </a:t>
            </a:r>
            <a:r>
              <a:rPr lang="en-US" altLang="zh-CN" u="sng" dirty="0">
                <a:solidFill>
                  <a:srgbClr val="00B050"/>
                </a:solidFill>
                <a:latin typeface="Arial" panose="020B0604020202020204" pitchFamily="34" charset="0"/>
              </a:rPr>
              <a:t>can suffer more, when uncertainty about who to report to leads to conflicting demands.</a:t>
            </a:r>
            <a:endParaRPr lang="en-US" altLang="zh-CN" dirty="0">
              <a:solidFill>
                <a:srgbClr val="00B050"/>
              </a:solidFill>
              <a:effectLst/>
              <a:latin typeface="Arial" panose="020B0604020202020204" pitchFamily="34" charset="0"/>
            </a:endParaRPr>
          </a:p>
        </p:txBody>
      </p:sp>
      <p:sp>
        <p:nvSpPr>
          <p:cNvPr id="6" name="标题 1">
            <a:extLst>
              <a:ext uri="{FF2B5EF4-FFF2-40B4-BE49-F238E27FC236}">
                <a16:creationId xmlns:a16="http://schemas.microsoft.com/office/drawing/2014/main" id="{6BDFE866-09C0-B447-A3AB-B1E861EF273D}"/>
              </a:ext>
            </a:extLst>
          </p:cNvPr>
          <p:cNvSpPr txBox="1">
            <a:spLocks/>
          </p:cNvSpPr>
          <p:nvPr/>
        </p:nvSpPr>
        <p:spPr>
          <a:xfrm>
            <a:off x="2739190" y="1309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lang="en-US" altLang="zh-CN" sz="3600" dirty="0"/>
              <a:t>12-2-4 </a:t>
            </a:r>
            <a:endParaRPr kumimoji="1" lang="zh-CN" altLang="en-US" sz="3600" dirty="0"/>
          </a:p>
        </p:txBody>
      </p:sp>
      <p:pic>
        <p:nvPicPr>
          <p:cNvPr id="7" name="IELTS 12 Test 6_04.mp3" descr="IELTS 12 Test 6_04.mp3">
            <a:hlinkClick r:id="" action="ppaction://media"/>
            <a:extLst>
              <a:ext uri="{FF2B5EF4-FFF2-40B4-BE49-F238E27FC236}">
                <a16:creationId xmlns:a16="http://schemas.microsoft.com/office/drawing/2014/main" id="{8064DEE5-8E86-BD49-98D5-A241158FEB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26974" y="-52889"/>
            <a:ext cx="812800" cy="812800"/>
          </a:xfrm>
          <a:prstGeom prst="rect">
            <a:avLst/>
          </a:prstGeom>
        </p:spPr>
      </p:pic>
    </p:spTree>
    <p:extLst>
      <p:ext uri="{BB962C8B-B14F-4D97-AF65-F5344CB8AC3E}">
        <p14:creationId xmlns:p14="http://schemas.microsoft.com/office/powerpoint/2010/main" val="250118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27158" y="1309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题干比较关系 </a:t>
            </a:r>
            <a:r>
              <a:rPr lang="en-US" altLang="zh-CN" dirty="0"/>
              <a:t>12-3-4 </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t>Research on effects of mercury on birds</a:t>
            </a:r>
            <a:endParaRPr lang="zh-CN" altLang="zh-CN" sz="2400" dirty="0"/>
          </a:p>
          <a:p>
            <a:r>
              <a:rPr lang="en-US" altLang="zh-CN" sz="2400" dirty="0"/>
              <a:t>Findings:</a:t>
            </a:r>
            <a:endParaRPr lang="zh-CN" altLang="zh-CN" sz="2400" dirty="0"/>
          </a:p>
          <a:p>
            <a:pPr marL="0" indent="0">
              <a:buNone/>
            </a:pPr>
            <a:r>
              <a:rPr lang="zh-CN" altLang="en-US" sz="2400" dirty="0"/>
              <a:t>   </a:t>
            </a:r>
            <a:r>
              <a:rPr lang="en-US" altLang="zh-CN" sz="2400" dirty="0"/>
              <a:t>songs learned by birds exposed to mercury are less 34 ...........</a:t>
            </a:r>
            <a:endParaRPr lang="zh-CN" altLang="zh-CN" sz="2400" dirty="0"/>
          </a:p>
          <a:p>
            <a:pPr marL="0" indent="0">
              <a:buNone/>
            </a:pPr>
            <a:endParaRPr lang="zh-CN" altLang="zh-CN" sz="1800" dirty="0"/>
          </a:p>
        </p:txBody>
      </p:sp>
      <p:pic>
        <p:nvPicPr>
          <p:cNvPr id="5" name="IELTS11_IELTS 12 Test 7_04.mp3" descr="IELTS11_IELTS 12 Test 7_04.mp3">
            <a:hlinkClick r:id="" action="ppaction://media"/>
            <a:extLst>
              <a:ext uri="{FF2B5EF4-FFF2-40B4-BE49-F238E27FC236}">
                <a16:creationId xmlns:a16="http://schemas.microsoft.com/office/drawing/2014/main" id="{D258B248-9C35-CF4A-89B2-6A965AF1E5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27189" y="0"/>
            <a:ext cx="812800" cy="812800"/>
          </a:xfrm>
          <a:prstGeom prst="rect">
            <a:avLst/>
          </a:prstGeom>
        </p:spPr>
      </p:pic>
    </p:spTree>
    <p:extLst>
      <p:ext uri="{BB962C8B-B14F-4D97-AF65-F5344CB8AC3E}">
        <p14:creationId xmlns:p14="http://schemas.microsoft.com/office/powerpoint/2010/main" val="326568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t>Research on effects of mercury on birds</a:t>
            </a:r>
            <a:endParaRPr lang="zh-CN" altLang="zh-CN" sz="2400" dirty="0"/>
          </a:p>
          <a:p>
            <a:r>
              <a:rPr lang="en-US" altLang="zh-CN" sz="2400" dirty="0"/>
              <a:t>Findings:</a:t>
            </a:r>
            <a:endParaRPr lang="zh-CN" altLang="zh-CN" sz="2400" dirty="0"/>
          </a:p>
          <a:p>
            <a:pPr marL="0" indent="0">
              <a:buNone/>
            </a:pPr>
            <a:r>
              <a:rPr lang="zh-CN" altLang="en-US" sz="2400" dirty="0"/>
              <a:t>   </a:t>
            </a:r>
            <a:r>
              <a:rPr lang="en-US" altLang="zh-CN" sz="2400" dirty="0"/>
              <a:t>songs learned by birds exposed to mercury are </a:t>
            </a:r>
            <a:r>
              <a:rPr lang="en-US" altLang="zh-CN" sz="2400" dirty="0">
                <a:solidFill>
                  <a:srgbClr val="FF0000"/>
                </a:solidFill>
              </a:rPr>
              <a:t>less 34 ...........</a:t>
            </a:r>
            <a:endParaRPr lang="zh-CN" altLang="zh-CN" sz="2400" dirty="0">
              <a:solidFill>
                <a:srgbClr val="FF0000"/>
              </a:solidFill>
            </a:endParaRPr>
          </a:p>
          <a:p>
            <a:pPr marL="0" indent="0">
              <a:buNone/>
            </a:pPr>
            <a:endParaRPr lang="zh-CN" altLang="zh-CN" sz="1800" dirty="0"/>
          </a:p>
        </p:txBody>
      </p:sp>
      <p:sp>
        <p:nvSpPr>
          <p:cNvPr id="4" name="矩形 3">
            <a:extLst>
              <a:ext uri="{FF2B5EF4-FFF2-40B4-BE49-F238E27FC236}">
                <a16:creationId xmlns:a16="http://schemas.microsoft.com/office/drawing/2014/main" id="{AEA45566-1025-7440-97B0-3CA830A31595}"/>
              </a:ext>
            </a:extLst>
          </p:cNvPr>
          <p:cNvSpPr/>
          <p:nvPr/>
        </p:nvSpPr>
        <p:spPr>
          <a:xfrm>
            <a:off x="838200" y="4001294"/>
            <a:ext cx="10382956" cy="1200329"/>
          </a:xfrm>
          <a:prstGeom prst="rect">
            <a:avLst/>
          </a:prstGeom>
        </p:spPr>
        <p:txBody>
          <a:bodyPr wrap="square">
            <a:spAutoFit/>
          </a:bodyPr>
          <a:lstStyle/>
          <a:p>
            <a:r>
              <a:rPr lang="en-US" altLang="zh-CN" dirty="0">
                <a:solidFill>
                  <a:srgbClr val="000000"/>
                </a:solidFill>
                <a:latin typeface="Arial" panose="020B0604020202020204" pitchFamily="34" charset="0"/>
              </a:rPr>
              <a:t>And Varian-Ramos has already found in her research that Q34 </a:t>
            </a:r>
            <a:r>
              <a:rPr lang="en-US" altLang="zh-CN" u="sng" dirty="0">
                <a:solidFill>
                  <a:srgbClr val="000000"/>
                </a:solidFill>
                <a:latin typeface="Arial" panose="020B0604020202020204" pitchFamily="34" charset="0"/>
              </a:rPr>
              <a:t>if young male birds are exposed to mercury, if they eat food contaminated with mercury, then the songs they produce </a:t>
            </a:r>
            <a:r>
              <a:rPr lang="en-US" altLang="zh-CN" u="sng" dirty="0">
                <a:solidFill>
                  <a:srgbClr val="FF0000"/>
                </a:solidFill>
                <a:latin typeface="Arial" panose="020B0604020202020204" pitchFamily="34" charset="0"/>
              </a:rPr>
              <a:t>aren't as complex as those produced by other birds.</a:t>
            </a:r>
            <a:r>
              <a:rPr lang="en-US" altLang="zh-CN" dirty="0">
                <a:solidFill>
                  <a:srgbClr val="FF0000"/>
                </a:solidFill>
                <a:latin typeface="Arial" panose="020B0604020202020204" pitchFamily="34" charset="0"/>
              </a:rPr>
              <a:t> </a:t>
            </a:r>
            <a:r>
              <a:rPr lang="en-US" altLang="zh-CN" dirty="0">
                <a:solidFill>
                  <a:srgbClr val="000000"/>
                </a:solidFill>
                <a:latin typeface="Arial" panose="020B0604020202020204" pitchFamily="34" charset="0"/>
              </a:rPr>
              <a:t>So quite low-level exposure to mercury is likely to have an impact on male birds in a natural situation</a:t>
            </a:r>
            <a:endParaRPr lang="en-US" altLang="zh-CN" dirty="0">
              <a:solidFill>
                <a:srgbClr val="000000"/>
              </a:solidFill>
              <a:effectLst/>
              <a:latin typeface="Arial" panose="020B0604020202020204" pitchFamily="34" charset="0"/>
            </a:endParaRPr>
          </a:p>
        </p:txBody>
      </p:sp>
      <p:sp>
        <p:nvSpPr>
          <p:cNvPr id="6" name="标题 1">
            <a:extLst>
              <a:ext uri="{FF2B5EF4-FFF2-40B4-BE49-F238E27FC236}">
                <a16:creationId xmlns:a16="http://schemas.microsoft.com/office/drawing/2014/main" id="{10A8B055-98D5-2C40-8DA3-8EC08B27351C}"/>
              </a:ext>
            </a:extLst>
          </p:cNvPr>
          <p:cNvSpPr txBox="1">
            <a:spLocks/>
          </p:cNvSpPr>
          <p:nvPr/>
        </p:nvSpPr>
        <p:spPr>
          <a:xfrm>
            <a:off x="2727158" y="1309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题干比较关系 </a:t>
            </a:r>
            <a:r>
              <a:rPr lang="en-US" altLang="zh-CN" dirty="0"/>
              <a:t>12-3-4 </a:t>
            </a:r>
            <a:endParaRPr kumimoji="1" lang="zh-CN" altLang="en-US" dirty="0"/>
          </a:p>
        </p:txBody>
      </p:sp>
      <p:pic>
        <p:nvPicPr>
          <p:cNvPr id="7" name="IELTS11_IELTS 12 Test 7_04.mp3" descr="IELTS11_IELTS 12 Test 7_04.mp3">
            <a:hlinkClick r:id="" action="ppaction://media"/>
            <a:extLst>
              <a:ext uri="{FF2B5EF4-FFF2-40B4-BE49-F238E27FC236}">
                <a16:creationId xmlns:a16="http://schemas.microsoft.com/office/drawing/2014/main" id="{E5D5756F-EBD2-9146-BE7F-6D0E720A33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27189" y="0"/>
            <a:ext cx="812800" cy="812800"/>
          </a:xfrm>
          <a:prstGeom prst="rect">
            <a:avLst/>
          </a:prstGeom>
        </p:spPr>
      </p:pic>
    </p:spTree>
    <p:extLst>
      <p:ext uri="{BB962C8B-B14F-4D97-AF65-F5344CB8AC3E}">
        <p14:creationId xmlns:p14="http://schemas.microsoft.com/office/powerpoint/2010/main" val="203606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CF0D9-C435-E041-AA08-6B9E3F592EFB}"/>
              </a:ext>
            </a:extLst>
          </p:cNvPr>
          <p:cNvSpPr txBox="1">
            <a:spLocks/>
          </p:cNvSpPr>
          <p:nvPr/>
        </p:nvSpPr>
        <p:spPr>
          <a:xfrm>
            <a:off x="2691064" y="11246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t>题干比较关系 </a:t>
            </a:r>
            <a:r>
              <a:rPr lang="en-US" altLang="zh-CN" sz="4000" dirty="0"/>
              <a:t>12-3-4 </a:t>
            </a:r>
            <a:endParaRPr kumimoji="1" lang="zh-CN" altLang="en-US" sz="4000" dirty="0"/>
          </a:p>
        </p:txBody>
      </p:sp>
      <p:sp>
        <p:nvSpPr>
          <p:cNvPr id="3" name="矩形 2">
            <a:extLst>
              <a:ext uri="{FF2B5EF4-FFF2-40B4-BE49-F238E27FC236}">
                <a16:creationId xmlns:a16="http://schemas.microsoft.com/office/drawing/2014/main" id="{9E6ED6FA-9CD8-1040-963A-62566CB3D4B2}"/>
              </a:ext>
            </a:extLst>
          </p:cNvPr>
          <p:cNvSpPr/>
          <p:nvPr/>
        </p:nvSpPr>
        <p:spPr>
          <a:xfrm>
            <a:off x="993421" y="1699332"/>
            <a:ext cx="7112000" cy="1200329"/>
          </a:xfrm>
          <a:prstGeom prst="rect">
            <a:avLst/>
          </a:prstGeom>
        </p:spPr>
        <p:txBody>
          <a:bodyPr wrap="square">
            <a:spAutoFit/>
          </a:bodyPr>
          <a:lstStyle/>
          <a:p>
            <a:pPr algn="just">
              <a:spcAft>
                <a:spcPts val="0"/>
              </a:spcAft>
            </a:pPr>
            <a:r>
              <a:rPr lang="en-US" altLang="zh-CN" sz="2400" b="1" kern="0" dirty="0">
                <a:latin typeface="DengXian" panose="02010600030101010101" pitchFamily="2" charset="-122"/>
                <a:cs typeface="Times New Roman" panose="02020603050405020304" pitchFamily="18" charset="0"/>
              </a:rPr>
              <a:t>Research on effects of mercury on birds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400" kern="0" dirty="0">
                <a:latin typeface="DengXian" panose="02010600030101010101" pitchFamily="2" charset="-122"/>
                <a:cs typeface="Times New Roman" panose="02020603050405020304" pitchFamily="18" charset="0"/>
              </a:rPr>
              <a:t>Lab-based studies: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en-US" sz="2400" kern="0" dirty="0">
                <a:latin typeface="DengXian" panose="02010600030101010101" pitchFamily="2" charset="-122"/>
                <a:cs typeface="Times New Roman" panose="02020603050405020304" pitchFamily="18" charset="0"/>
              </a:rPr>
              <a:t>    </a:t>
            </a:r>
            <a:r>
              <a:rPr lang="en-US" altLang="zh-CN" sz="2400" kern="0" dirty="0">
                <a:latin typeface="DengXian" panose="02010600030101010101" pitchFamily="2" charset="-122"/>
                <a:cs typeface="Times New Roman" panose="02020603050405020304" pitchFamily="18" charset="0"/>
              </a:rPr>
              <a:t>allow more 36 ........... for the experimenter </a:t>
            </a:r>
            <a:endParaRPr lang="zh-CN" altLang="en-US" sz="2400" dirty="0"/>
          </a:p>
        </p:txBody>
      </p:sp>
      <p:pic>
        <p:nvPicPr>
          <p:cNvPr id="5" name="IELTS11_IELTS 12 Test 7_04.mp3" descr="IELTS11_IELTS 12 Test 7_04.mp3">
            <a:hlinkClick r:id="" action="ppaction://media"/>
            <a:extLst>
              <a:ext uri="{FF2B5EF4-FFF2-40B4-BE49-F238E27FC236}">
                <a16:creationId xmlns:a16="http://schemas.microsoft.com/office/drawing/2014/main" id="{5A264D7E-0636-D440-AEB9-6A03DF39FB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48864" y="0"/>
            <a:ext cx="812800" cy="812800"/>
          </a:xfrm>
          <a:prstGeom prst="rect">
            <a:avLst/>
          </a:prstGeom>
        </p:spPr>
      </p:pic>
    </p:spTree>
    <p:extLst>
      <p:ext uri="{BB962C8B-B14F-4D97-AF65-F5344CB8AC3E}">
        <p14:creationId xmlns:p14="http://schemas.microsoft.com/office/powerpoint/2010/main" val="1385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52761C1-2725-944D-A9C7-10A740F901A1}"/>
              </a:ext>
            </a:extLst>
          </p:cNvPr>
          <p:cNvSpPr txBox="1">
            <a:spLocks/>
          </p:cNvSpPr>
          <p:nvPr/>
        </p:nvSpPr>
        <p:spPr>
          <a:xfrm>
            <a:off x="2754682" y="1576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40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4000" dirty="0">
                <a:solidFill>
                  <a:prstClr val="black"/>
                </a:solidFill>
              </a:rPr>
              <a:t>干上下义关系 </a:t>
            </a:r>
            <a:r>
              <a:rPr kumimoji="1" lang="en-US" altLang="zh-CN" sz="40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8-4-1</a:t>
            </a:r>
            <a:endParaRPr kumimoji="1" lang="zh-CN" altLang="en-US" sz="40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2" name="矩形 1">
            <a:extLst>
              <a:ext uri="{FF2B5EF4-FFF2-40B4-BE49-F238E27FC236}">
                <a16:creationId xmlns:a16="http://schemas.microsoft.com/office/drawing/2014/main" id="{F703F963-722A-7241-B3A3-AE9A71DEEBF4}"/>
              </a:ext>
            </a:extLst>
          </p:cNvPr>
          <p:cNvSpPr/>
          <p:nvPr/>
        </p:nvSpPr>
        <p:spPr>
          <a:xfrm>
            <a:off x="988677" y="1690688"/>
            <a:ext cx="7148752" cy="461665"/>
          </a:xfrm>
          <a:prstGeom prst="rect">
            <a:avLst/>
          </a:prstGeom>
        </p:spPr>
        <p:txBody>
          <a:bodyPr wrap="none">
            <a:spAutoFit/>
          </a:bodyPr>
          <a:lstStyle/>
          <a:p>
            <a:r>
              <a:rPr lang="en-US" altLang="zh-CN" sz="2400" kern="100" dirty="0">
                <a:latin typeface="Arial" panose="020B0604020202020204" pitchFamily="34" charset="0"/>
                <a:ea typeface="DengXian" panose="02010600030101010101" pitchFamily="2" charset="-122"/>
              </a:rPr>
              <a:t>Pay: </a:t>
            </a:r>
            <a:r>
              <a:rPr lang="zh-CN" altLang="zh-CN" sz="2400" kern="100" dirty="0">
                <a:latin typeface="Arial" panose="020B0604020202020204" pitchFamily="34" charset="0"/>
                <a:ea typeface="DengXian" panose="02010600030101010101" pitchFamily="2" charset="-122"/>
                <a:cs typeface="Arial" panose="020B0604020202020204" pitchFamily="34" charset="0"/>
              </a:rPr>
              <a:t>￡</a:t>
            </a:r>
            <a:r>
              <a:rPr lang="en-US" altLang="zh-CN" sz="2400" kern="100" dirty="0">
                <a:latin typeface="Arial" panose="020B0604020202020204" pitchFamily="34" charset="0"/>
                <a:ea typeface="DengXian" panose="02010600030101010101" pitchFamily="2" charset="-122"/>
              </a:rPr>
              <a:t>5.50 per hour, including a 3…………………</a:t>
            </a:r>
            <a:r>
              <a:rPr lang="zh-CN" altLang="zh-CN" sz="2400" dirty="0"/>
              <a:t> </a:t>
            </a:r>
            <a:endParaRPr lang="zh-CN" altLang="en-US" sz="2400" dirty="0"/>
          </a:p>
        </p:txBody>
      </p:sp>
      <p:pic>
        <p:nvPicPr>
          <p:cNvPr id="4" name="Test 4 Section1.mp3" descr="Test 4 Section1.mp3">
            <a:hlinkClick r:id="" action="ppaction://media"/>
            <a:extLst>
              <a:ext uri="{FF2B5EF4-FFF2-40B4-BE49-F238E27FC236}">
                <a16:creationId xmlns:a16="http://schemas.microsoft.com/office/drawing/2014/main" id="{13ECA828-B512-A14F-9E80-A64DE0C441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37429" y="-77991"/>
            <a:ext cx="812800" cy="812800"/>
          </a:xfrm>
          <a:prstGeom prst="rect">
            <a:avLst/>
          </a:prstGeom>
        </p:spPr>
      </p:pic>
    </p:spTree>
    <p:extLst>
      <p:ext uri="{BB962C8B-B14F-4D97-AF65-F5344CB8AC3E}">
        <p14:creationId xmlns:p14="http://schemas.microsoft.com/office/powerpoint/2010/main" val="8579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E6ED6FA-9CD8-1040-963A-62566CB3D4B2}"/>
              </a:ext>
            </a:extLst>
          </p:cNvPr>
          <p:cNvSpPr/>
          <p:nvPr/>
        </p:nvSpPr>
        <p:spPr>
          <a:xfrm>
            <a:off x="993421" y="1699332"/>
            <a:ext cx="7112000" cy="1200329"/>
          </a:xfrm>
          <a:prstGeom prst="rect">
            <a:avLst/>
          </a:prstGeom>
        </p:spPr>
        <p:txBody>
          <a:bodyPr wrap="square">
            <a:spAutoFit/>
          </a:bodyPr>
          <a:lstStyle/>
          <a:p>
            <a:pPr algn="just">
              <a:spcAft>
                <a:spcPts val="0"/>
              </a:spcAft>
            </a:pPr>
            <a:r>
              <a:rPr lang="en-US" altLang="zh-CN" sz="2400" b="1" kern="0" dirty="0">
                <a:latin typeface="DengXian" panose="02010600030101010101" pitchFamily="2" charset="-122"/>
                <a:cs typeface="Times New Roman" panose="02020603050405020304" pitchFamily="18" charset="0"/>
              </a:rPr>
              <a:t>Research on effects of mercury on birds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400" kern="0" dirty="0">
                <a:latin typeface="DengXian" panose="02010600030101010101" pitchFamily="2" charset="-122"/>
                <a:cs typeface="Times New Roman" panose="02020603050405020304" pitchFamily="18" charset="0"/>
              </a:rPr>
              <a:t>Lab-based studies: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en-US" sz="2400" kern="0" dirty="0">
                <a:latin typeface="DengXian" panose="02010600030101010101" pitchFamily="2" charset="-122"/>
                <a:cs typeface="Times New Roman" panose="02020603050405020304" pitchFamily="18" charset="0"/>
              </a:rPr>
              <a:t>    </a:t>
            </a:r>
            <a:r>
              <a:rPr lang="en-US" altLang="zh-CN" sz="2400" kern="0" dirty="0">
                <a:latin typeface="DengXian" panose="02010600030101010101" pitchFamily="2" charset="-122"/>
                <a:cs typeface="Times New Roman" panose="02020603050405020304" pitchFamily="18" charset="0"/>
              </a:rPr>
              <a:t>allow </a:t>
            </a:r>
            <a:r>
              <a:rPr lang="en-US" altLang="zh-CN" sz="2400" kern="0" dirty="0">
                <a:solidFill>
                  <a:srgbClr val="FF0000"/>
                </a:solidFill>
                <a:latin typeface="DengXian" panose="02010600030101010101" pitchFamily="2" charset="-122"/>
                <a:cs typeface="Times New Roman" panose="02020603050405020304" pitchFamily="18" charset="0"/>
              </a:rPr>
              <a:t>more 36 ........... for the experimenter </a:t>
            </a:r>
            <a:endParaRPr lang="zh-CN" altLang="en-US" sz="2400" dirty="0">
              <a:solidFill>
                <a:srgbClr val="FF0000"/>
              </a:solidFill>
            </a:endParaRPr>
          </a:p>
        </p:txBody>
      </p:sp>
      <p:sp>
        <p:nvSpPr>
          <p:cNvPr id="4" name="矩形 3">
            <a:extLst>
              <a:ext uri="{FF2B5EF4-FFF2-40B4-BE49-F238E27FC236}">
                <a16:creationId xmlns:a16="http://schemas.microsoft.com/office/drawing/2014/main" id="{8194F677-F31F-5F44-8BA8-B2F734A6C8F2}"/>
              </a:ext>
            </a:extLst>
          </p:cNvPr>
          <p:cNvSpPr/>
          <p:nvPr/>
        </p:nvSpPr>
        <p:spPr>
          <a:xfrm>
            <a:off x="993421" y="3589572"/>
            <a:ext cx="10360379" cy="1754326"/>
          </a:xfrm>
          <a:prstGeom prst="rect">
            <a:avLst/>
          </a:prstGeom>
        </p:spPr>
        <p:txBody>
          <a:bodyPr wrap="square">
            <a:spAutoFit/>
          </a:bodyPr>
          <a:lstStyle/>
          <a:p>
            <a:r>
              <a:rPr lang="en-US" altLang="zh-CN" dirty="0">
                <a:solidFill>
                  <a:srgbClr val="000000"/>
                </a:solidFill>
                <a:latin typeface="Arial" panose="020B0604020202020204" pitchFamily="34" charset="0"/>
              </a:rPr>
              <a:t>Now the way she's carrying out this research is worth thinking about. She's using a mixture of studies using birds kept in laboratories, and studies carried out outdoors in the wild. Q36 </a:t>
            </a:r>
            <a:r>
              <a:rPr lang="en-US" altLang="zh-CN" u="sng" dirty="0">
                <a:solidFill>
                  <a:srgbClr val="000000"/>
                </a:solidFill>
                <a:latin typeface="Arial" panose="020B0604020202020204" pitchFamily="34" charset="0"/>
              </a:rPr>
              <a:t>The lab-based studies have the advantage that you don't get all the variables you would in a natural setting, </a:t>
            </a:r>
            <a:r>
              <a:rPr lang="en-US" altLang="zh-CN" u="sng" dirty="0">
                <a:solidFill>
                  <a:srgbClr val="FF0000"/>
                </a:solidFill>
                <a:latin typeface="Arial" panose="020B0604020202020204" pitchFamily="34" charset="0"/>
              </a:rPr>
              <a:t>so the experimenter has a much higher level of control,</a:t>
            </a:r>
            <a:r>
              <a:rPr lang="en-US" altLang="zh-CN" dirty="0">
                <a:solidFill>
                  <a:srgbClr val="FF0000"/>
                </a:solidFill>
                <a:latin typeface="Arial" panose="020B0604020202020204" pitchFamily="34" charset="0"/>
              </a:rPr>
              <a:t> </a:t>
            </a:r>
            <a:r>
              <a:rPr lang="en-US" altLang="zh-CN" dirty="0">
                <a:solidFill>
                  <a:srgbClr val="000000"/>
                </a:solidFill>
                <a:latin typeface="Arial" panose="020B0604020202020204" pitchFamily="34" charset="0"/>
              </a:rPr>
              <a:t>and that means they can be more confident about their results in some ways. And of course they don't have to worry about going out and finding the birds in order to observe them.</a:t>
            </a:r>
            <a:endParaRPr lang="en-US" altLang="zh-CN" dirty="0">
              <a:solidFill>
                <a:srgbClr val="000000"/>
              </a:solidFill>
              <a:effectLst/>
              <a:latin typeface="Arial" panose="020B0604020202020204" pitchFamily="34" charset="0"/>
            </a:endParaRPr>
          </a:p>
        </p:txBody>
      </p:sp>
      <p:sp>
        <p:nvSpPr>
          <p:cNvPr id="6" name="标题 1">
            <a:extLst>
              <a:ext uri="{FF2B5EF4-FFF2-40B4-BE49-F238E27FC236}">
                <a16:creationId xmlns:a16="http://schemas.microsoft.com/office/drawing/2014/main" id="{A0C63AE5-2B38-A044-BC99-0D40AD41D091}"/>
              </a:ext>
            </a:extLst>
          </p:cNvPr>
          <p:cNvSpPr txBox="1">
            <a:spLocks/>
          </p:cNvSpPr>
          <p:nvPr/>
        </p:nvSpPr>
        <p:spPr>
          <a:xfrm>
            <a:off x="2691064" y="11246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t>题干比较关系 </a:t>
            </a:r>
            <a:r>
              <a:rPr lang="en-US" altLang="zh-CN" sz="4000" dirty="0"/>
              <a:t>12-3-4 </a:t>
            </a:r>
            <a:endParaRPr kumimoji="1" lang="zh-CN" altLang="en-US" sz="4000" dirty="0"/>
          </a:p>
        </p:txBody>
      </p:sp>
      <p:pic>
        <p:nvPicPr>
          <p:cNvPr id="7" name="IELTS11_IELTS 12 Test 7_04.mp3" descr="IELTS11_IELTS 12 Test 7_04.mp3">
            <a:hlinkClick r:id="" action="ppaction://media"/>
            <a:extLst>
              <a:ext uri="{FF2B5EF4-FFF2-40B4-BE49-F238E27FC236}">
                <a16:creationId xmlns:a16="http://schemas.microsoft.com/office/drawing/2014/main" id="{11E6B2F1-D464-8848-B616-7ECC6DD5C7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48864" y="0"/>
            <a:ext cx="812800" cy="812800"/>
          </a:xfrm>
          <a:prstGeom prst="rect">
            <a:avLst/>
          </a:prstGeom>
        </p:spPr>
      </p:pic>
    </p:spTree>
    <p:extLst>
      <p:ext uri="{BB962C8B-B14F-4D97-AF65-F5344CB8AC3E}">
        <p14:creationId xmlns:p14="http://schemas.microsoft.com/office/powerpoint/2010/main" val="290948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EB53D6-1972-CA43-ABE8-C0B85C1183AD}"/>
              </a:ext>
            </a:extLst>
          </p:cNvPr>
          <p:cNvSpPr/>
          <p:nvPr/>
        </p:nvSpPr>
        <p:spPr>
          <a:xfrm>
            <a:off x="838200" y="1547075"/>
            <a:ext cx="11018044" cy="1420261"/>
          </a:xfrm>
          <a:prstGeom prst="rect">
            <a:avLst/>
          </a:prstGeom>
        </p:spPr>
        <p:txBody>
          <a:bodyPr wrap="square">
            <a:spAutoFit/>
          </a:bodyPr>
          <a:lstStyle/>
          <a:p>
            <a:pPr>
              <a:lnSpc>
                <a:spcPct val="150000"/>
              </a:lnSpc>
              <a:spcAft>
                <a:spcPts val="0"/>
              </a:spcAft>
            </a:pPr>
            <a:r>
              <a:rPr lang="en-US" sz="2000" b="1" kern="100" dirty="0">
                <a:solidFill>
                  <a:srgbClr val="FF0000"/>
                </a:solidFill>
                <a:latin typeface="Arial" panose="020B0604020202020204" pitchFamily="34" charset="0"/>
                <a:ea typeface="DengXian" panose="02010600030101010101" pitchFamily="2" charset="-122"/>
                <a:cs typeface="Arial" panose="020B0604020202020204" pitchFamily="34" charset="0"/>
              </a:rPr>
              <a:t>Episodic memory</a:t>
            </a: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different to </a:t>
            </a:r>
            <a:r>
              <a:rPr lang="en-US" sz="2000" kern="100" dirty="0">
                <a:solidFill>
                  <a:srgbClr val="00B050"/>
                </a:solidFill>
                <a:latin typeface="Arial" panose="020B0604020202020204" pitchFamily="34" charset="0"/>
                <a:ea typeface="DengXian" panose="02010600030101010101" pitchFamily="2" charset="-122"/>
                <a:cs typeface="Arial" panose="020B0604020202020204" pitchFamily="34" charset="0"/>
              </a:rPr>
              <a:t>semantic memory</a:t>
            </a:r>
            <a:r>
              <a:rPr lang="zh-CN" altLang="en-US" sz="2000" kern="100" dirty="0">
                <a:solidFill>
                  <a:srgbClr val="00B050"/>
                </a:solidFill>
                <a:latin typeface="Arial" panose="020B0604020202020204" pitchFamily="34" charset="0"/>
                <a:ea typeface="DengXian" panose="02010600030101010101" pitchFamily="2" charset="-122"/>
                <a:cs typeface="Arial" panose="020B0604020202020204" pitchFamily="34" charset="0"/>
              </a:rPr>
              <a:t> </a:t>
            </a:r>
            <a:r>
              <a:rPr lang="en-US" altLang="zh-CN" sz="2000" kern="100" dirty="0">
                <a:latin typeface="Arial" panose="020B0604020202020204" pitchFamily="34" charset="0"/>
                <a:ea typeface="DengXian" panose="02010600030101010101" pitchFamily="2" charset="-122"/>
                <a:cs typeface="Arial" panose="020B0604020202020204" pitchFamily="34" charset="0"/>
              </a:rPr>
              <a:t>--</a:t>
            </a:r>
            <a:r>
              <a:rPr lang="zh-CN" altLang="en-US" sz="2000" kern="100" dirty="0">
                <a:latin typeface="Arial" panose="020B0604020202020204" pitchFamily="34" charset="0"/>
                <a:ea typeface="DengXian" panose="02010600030101010101" pitchFamily="2" charset="-122"/>
                <a:cs typeface="Arial" panose="020B0604020202020204" pitchFamily="34" charset="0"/>
              </a:rPr>
              <a:t> </a:t>
            </a:r>
            <a:r>
              <a:rPr lang="en-US" sz="2000" kern="100" dirty="0">
                <a:latin typeface="Arial" panose="020B0604020202020204" pitchFamily="34" charset="0"/>
                <a:ea typeface="DengXian" panose="02010600030101010101" pitchFamily="2" charset="-122"/>
                <a:cs typeface="Arial" panose="020B0604020202020204" pitchFamily="34" charset="0"/>
              </a:rPr>
              <a:t>the ability to remember general information about the</a:t>
            </a:r>
            <a:endParaRPr lang="x-none" sz="2000" kern="100" dirty="0">
              <a:latin typeface="Arial" panose="020B0604020202020204" pitchFamily="34" charset="0"/>
              <a:ea typeface="DengXian" panose="02010600030101010101" pitchFamily="2" charset="-122"/>
              <a:cs typeface="Arial" panose="020B0604020202020204" pitchFamily="34" charset="0"/>
            </a:endParaRPr>
          </a:p>
          <a:p>
            <a:pPr>
              <a:lnSpc>
                <a:spcPct val="150000"/>
              </a:lnSpc>
            </a:pPr>
            <a:r>
              <a:rPr lang="en-US" sz="2000" b="1" dirty="0">
                <a:latin typeface="Arial" panose="020B0604020202020204" pitchFamily="34" charset="0"/>
                <a:cs typeface="Arial" panose="020B0604020202020204" pitchFamily="34" charset="0"/>
              </a:rPr>
              <a:t>32.</a:t>
            </a:r>
            <a:r>
              <a:rPr lang="en-US" sz="2000" dirty="0">
                <a:latin typeface="Arial" panose="020B0604020202020204" pitchFamily="34" charset="0"/>
                <a:cs typeface="Arial" panose="020B0604020202020204" pitchFamily="34" charset="0"/>
              </a:rPr>
              <a:t> _______________, which does not involve recalling </a:t>
            </a:r>
            <a:r>
              <a:rPr lang="en-US" sz="2000" b="1" dirty="0">
                <a:latin typeface="Arial" panose="020B0604020202020204" pitchFamily="34" charset="0"/>
                <a:cs typeface="Arial" panose="020B0604020202020204" pitchFamily="34" charset="0"/>
              </a:rPr>
              <a:t>33.</a:t>
            </a:r>
            <a:r>
              <a:rPr lang="en-US" sz="2000" dirty="0">
                <a:latin typeface="Arial" panose="020B0604020202020204" pitchFamily="34" charset="0"/>
                <a:cs typeface="Arial" panose="020B0604020202020204" pitchFamily="34" charset="0"/>
              </a:rPr>
              <a:t> _______________ information</a:t>
            </a:r>
            <a:r>
              <a:rPr lang="x-none" sz="2000" dirty="0">
                <a:latin typeface="Arial" panose="020B0604020202020204" pitchFamily="34" charset="0"/>
                <a:cs typeface="Arial" panose="020B0604020202020204" pitchFamily="34" charset="0"/>
              </a:rPr>
              <a:t> </a:t>
            </a:r>
          </a:p>
        </p:txBody>
      </p:sp>
      <p:sp>
        <p:nvSpPr>
          <p:cNvPr id="4" name="标题 1">
            <a:extLst>
              <a:ext uri="{FF2B5EF4-FFF2-40B4-BE49-F238E27FC236}">
                <a16:creationId xmlns:a16="http://schemas.microsoft.com/office/drawing/2014/main" id="{5EFBE3D1-73EA-0E4C-8215-FFF99DE1F836}"/>
              </a:ext>
            </a:extLst>
          </p:cNvPr>
          <p:cNvSpPr txBox="1">
            <a:spLocks/>
          </p:cNvSpPr>
          <p:nvPr/>
        </p:nvSpPr>
        <p:spPr>
          <a:xfrm>
            <a:off x="2751221" y="2301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ja-JP" altLang="en-US"/>
              <a:t>比较</a:t>
            </a:r>
            <a:r>
              <a:rPr kumimoji="1" lang="zh-CN" altLang="en-US" dirty="0"/>
              <a:t>关系 </a:t>
            </a:r>
            <a:r>
              <a:rPr kumimoji="1" lang="en-US" altLang="zh-CN" dirty="0"/>
              <a:t>13-2-4</a:t>
            </a:r>
            <a:endParaRPr kumimoji="1" lang="zh-CN" altLang="en-US" dirty="0"/>
          </a:p>
        </p:txBody>
      </p:sp>
      <p:pic>
        <p:nvPicPr>
          <p:cNvPr id="5" name="13-2-4.mp3" descr="13-2-4.mp3">
            <a:hlinkClick r:id="" action="ppaction://media"/>
            <a:extLst>
              <a:ext uri="{FF2B5EF4-FFF2-40B4-BE49-F238E27FC236}">
                <a16:creationId xmlns:a16="http://schemas.microsoft.com/office/drawing/2014/main" id="{F4DB9C48-0708-1A4E-9909-065DBEB9F0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1726" y="0"/>
            <a:ext cx="812800" cy="812800"/>
          </a:xfrm>
          <a:prstGeom prst="rect">
            <a:avLst/>
          </a:prstGeom>
        </p:spPr>
      </p:pic>
    </p:spTree>
    <p:extLst>
      <p:ext uri="{BB962C8B-B14F-4D97-AF65-F5344CB8AC3E}">
        <p14:creationId xmlns:p14="http://schemas.microsoft.com/office/powerpoint/2010/main" val="201557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EB53D6-1972-CA43-ABE8-C0B85C1183AD}"/>
              </a:ext>
            </a:extLst>
          </p:cNvPr>
          <p:cNvSpPr/>
          <p:nvPr/>
        </p:nvSpPr>
        <p:spPr>
          <a:xfrm>
            <a:off x="769147" y="1561354"/>
            <a:ext cx="11018044" cy="5113579"/>
          </a:xfrm>
          <a:prstGeom prst="rect">
            <a:avLst/>
          </a:prstGeom>
        </p:spPr>
        <p:txBody>
          <a:bodyPr wrap="square">
            <a:spAutoFit/>
          </a:bodyPr>
          <a:lstStyle/>
          <a:p>
            <a:pPr>
              <a:lnSpc>
                <a:spcPct val="150000"/>
              </a:lnSpc>
              <a:spcAft>
                <a:spcPts val="0"/>
              </a:spcAft>
            </a:pPr>
            <a:r>
              <a:rPr lang="en-US" sz="2000" b="1" kern="100" dirty="0">
                <a:solidFill>
                  <a:srgbClr val="FF0000"/>
                </a:solidFill>
                <a:latin typeface="Arial" panose="020B0604020202020204" pitchFamily="34" charset="0"/>
                <a:ea typeface="DengXian" panose="02010600030101010101" pitchFamily="2" charset="-122"/>
                <a:cs typeface="Arial" panose="020B0604020202020204" pitchFamily="34" charset="0"/>
              </a:rPr>
              <a:t>Episodic memory</a:t>
            </a: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different to </a:t>
            </a:r>
            <a:r>
              <a:rPr lang="en-US" sz="2000" kern="100" dirty="0">
                <a:solidFill>
                  <a:srgbClr val="00B050"/>
                </a:solidFill>
                <a:latin typeface="Arial" panose="020B0604020202020204" pitchFamily="34" charset="0"/>
                <a:ea typeface="DengXian" panose="02010600030101010101" pitchFamily="2" charset="-122"/>
                <a:cs typeface="Arial" panose="020B0604020202020204" pitchFamily="34" charset="0"/>
              </a:rPr>
              <a:t>semantic memory</a:t>
            </a:r>
            <a:r>
              <a:rPr lang="zh-CN" altLang="en-US" sz="2000" kern="100" dirty="0">
                <a:solidFill>
                  <a:srgbClr val="00B050"/>
                </a:solidFill>
                <a:latin typeface="Arial" panose="020B0604020202020204" pitchFamily="34" charset="0"/>
                <a:ea typeface="DengXian" panose="02010600030101010101" pitchFamily="2" charset="-122"/>
                <a:cs typeface="Arial" panose="020B0604020202020204" pitchFamily="34" charset="0"/>
              </a:rPr>
              <a:t> </a:t>
            </a:r>
            <a:r>
              <a:rPr lang="en-US" altLang="zh-CN" sz="2000" kern="100" dirty="0">
                <a:latin typeface="Arial" panose="020B0604020202020204" pitchFamily="34" charset="0"/>
                <a:ea typeface="DengXian" panose="02010600030101010101" pitchFamily="2" charset="-122"/>
                <a:cs typeface="Arial" panose="020B0604020202020204" pitchFamily="34" charset="0"/>
              </a:rPr>
              <a:t>--</a:t>
            </a:r>
            <a:r>
              <a:rPr lang="zh-CN" altLang="en-US" sz="2000" kern="100" dirty="0">
                <a:latin typeface="Arial" panose="020B0604020202020204" pitchFamily="34" charset="0"/>
                <a:ea typeface="DengXian" panose="02010600030101010101" pitchFamily="2" charset="-122"/>
                <a:cs typeface="Arial" panose="020B0604020202020204" pitchFamily="34" charset="0"/>
              </a:rPr>
              <a:t> </a:t>
            </a:r>
            <a:r>
              <a:rPr lang="en-US" sz="2000" kern="100" dirty="0">
                <a:latin typeface="Arial" panose="020B0604020202020204" pitchFamily="34" charset="0"/>
                <a:ea typeface="DengXian" panose="02010600030101010101" pitchFamily="2" charset="-122"/>
                <a:cs typeface="Arial" panose="020B0604020202020204" pitchFamily="34" charset="0"/>
              </a:rPr>
              <a:t>the ability to remember general information about the</a:t>
            </a:r>
            <a:endParaRPr lang="x-none" sz="2000" kern="100" dirty="0">
              <a:latin typeface="Arial" panose="020B0604020202020204" pitchFamily="34" charset="0"/>
              <a:ea typeface="DengXian" panose="02010600030101010101" pitchFamily="2" charset="-122"/>
              <a:cs typeface="Arial" panose="020B0604020202020204" pitchFamily="34" charset="0"/>
            </a:endParaRPr>
          </a:p>
          <a:p>
            <a:pPr>
              <a:lnSpc>
                <a:spcPct val="150000"/>
              </a:lnSpc>
            </a:pPr>
            <a:r>
              <a:rPr lang="en-US" sz="2000" b="1" dirty="0">
                <a:latin typeface="Arial" panose="020B0604020202020204" pitchFamily="34" charset="0"/>
                <a:cs typeface="Arial" panose="020B0604020202020204" pitchFamily="34" charset="0"/>
              </a:rPr>
              <a:t>32.</a:t>
            </a:r>
            <a:r>
              <a:rPr lang="en-US" sz="2000" dirty="0">
                <a:latin typeface="Arial" panose="020B0604020202020204" pitchFamily="34" charset="0"/>
                <a:cs typeface="Arial" panose="020B0604020202020204" pitchFamily="34" charset="0"/>
              </a:rPr>
              <a:t> _______________, which does not involve recalling </a:t>
            </a:r>
            <a:r>
              <a:rPr lang="en-US" sz="2000" b="1" dirty="0">
                <a:latin typeface="Arial" panose="020B0604020202020204" pitchFamily="34" charset="0"/>
                <a:cs typeface="Arial" panose="020B0604020202020204" pitchFamily="34" charset="0"/>
              </a:rPr>
              <a:t>33.</a:t>
            </a:r>
            <a:r>
              <a:rPr lang="en-US" sz="2000" dirty="0">
                <a:latin typeface="Arial" panose="020B0604020202020204" pitchFamily="34" charset="0"/>
                <a:cs typeface="Arial" panose="020B0604020202020204" pitchFamily="34" charset="0"/>
              </a:rPr>
              <a:t> _______________ information</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Episodic memory is distinct from another type of memory called semantic memory. This is the type of factual memory that we have in common with everyone else - </a:t>
            </a:r>
            <a:r>
              <a:rPr lang="en-US" sz="2000" dirty="0">
                <a:solidFill>
                  <a:srgbClr val="00B050"/>
                </a:solidFill>
                <a:latin typeface="Arial" panose="020B0604020202020204" pitchFamily="34" charset="0"/>
                <a:cs typeface="Arial" panose="020B0604020202020204" pitchFamily="34" charset="0"/>
              </a:rPr>
              <a:t>that is your general knowledge of the world.</a:t>
            </a:r>
            <a:r>
              <a:rPr lang="en-US" sz="2000" dirty="0">
                <a:latin typeface="Arial" panose="020B0604020202020204" pitchFamily="34" charset="0"/>
                <a:cs typeface="Arial" panose="020B0604020202020204" pitchFamily="34" charset="0"/>
              </a:rPr>
              <a:t> To build upon a previous example, remembering where you parked your car is an example of episodic memory, but your understanding of what a car is and how an engine works are examples of semantic memory. </a:t>
            </a:r>
            <a:r>
              <a:rPr lang="en-US" sz="2000" dirty="0">
                <a:solidFill>
                  <a:srgbClr val="FF0000"/>
                </a:solidFill>
                <a:latin typeface="Arial" panose="020B0604020202020204" pitchFamily="34" charset="0"/>
                <a:cs typeface="Arial" panose="020B0604020202020204" pitchFamily="34" charset="0"/>
              </a:rPr>
              <a:t>Unlike episodic memory</a:t>
            </a:r>
            <a:r>
              <a:rPr lang="en-US" sz="2000" dirty="0">
                <a:solidFill>
                  <a:srgbClr val="00B050"/>
                </a:solidFill>
                <a:latin typeface="Arial" panose="020B0604020202020204" pitchFamily="34" charset="0"/>
                <a:cs typeface="Arial" panose="020B0604020202020204" pitchFamily="34" charset="0"/>
              </a:rPr>
              <a:t>, semantic memory isn't dependent on recalling personal experiences. </a:t>
            </a:r>
          </a:p>
          <a:p>
            <a:pPr>
              <a:lnSpc>
                <a:spcPct val="150000"/>
              </a:lnSpc>
            </a:pPr>
            <a:r>
              <a:rPr lang="x-none" sz="2000" dirty="0">
                <a:latin typeface="Arial" panose="020B0604020202020204" pitchFamily="34" charset="0"/>
                <a:cs typeface="Arial" panose="020B0604020202020204" pitchFamily="34" charset="0"/>
              </a:rPr>
              <a:t> </a:t>
            </a:r>
          </a:p>
        </p:txBody>
      </p:sp>
      <p:sp>
        <p:nvSpPr>
          <p:cNvPr id="6" name="标题 1">
            <a:extLst>
              <a:ext uri="{FF2B5EF4-FFF2-40B4-BE49-F238E27FC236}">
                <a16:creationId xmlns:a16="http://schemas.microsoft.com/office/drawing/2014/main" id="{7CF21D0A-78C1-DE44-BC0C-FCEA8568E121}"/>
              </a:ext>
            </a:extLst>
          </p:cNvPr>
          <p:cNvSpPr txBox="1">
            <a:spLocks/>
          </p:cNvSpPr>
          <p:nvPr/>
        </p:nvSpPr>
        <p:spPr>
          <a:xfrm>
            <a:off x="2751221" y="2301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a:t>
            </a:r>
            <a:r>
              <a:rPr kumimoji="1" lang="ja-JP" altLang="en-US"/>
              <a:t>比较</a:t>
            </a:r>
            <a:r>
              <a:rPr kumimoji="1" lang="zh-CN" altLang="en-US" dirty="0"/>
              <a:t>关系 </a:t>
            </a:r>
            <a:r>
              <a:rPr kumimoji="1" lang="en-US" altLang="zh-CN" dirty="0"/>
              <a:t>13-2-4</a:t>
            </a:r>
            <a:endParaRPr kumimoji="1" lang="zh-CN" altLang="en-US" dirty="0"/>
          </a:p>
        </p:txBody>
      </p:sp>
      <p:pic>
        <p:nvPicPr>
          <p:cNvPr id="7" name="13-2-4.mp3" descr="13-2-4.mp3">
            <a:hlinkClick r:id="" action="ppaction://media"/>
            <a:extLst>
              <a:ext uri="{FF2B5EF4-FFF2-40B4-BE49-F238E27FC236}">
                <a16:creationId xmlns:a16="http://schemas.microsoft.com/office/drawing/2014/main" id="{67351E03-C597-BE49-863F-6B0E4FBC8B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1726" y="0"/>
            <a:ext cx="812800" cy="812800"/>
          </a:xfrm>
          <a:prstGeom prst="rect">
            <a:avLst/>
          </a:prstGeom>
        </p:spPr>
      </p:pic>
    </p:spTree>
    <p:extLst>
      <p:ext uri="{BB962C8B-B14F-4D97-AF65-F5344CB8AC3E}">
        <p14:creationId xmlns:p14="http://schemas.microsoft.com/office/powerpoint/2010/main" val="386025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C2C8F-635A-404D-9A6F-475DA5ACDE45}"/>
              </a:ext>
            </a:extLst>
          </p:cNvPr>
          <p:cNvSpPr txBox="1">
            <a:spLocks/>
          </p:cNvSpPr>
          <p:nvPr/>
        </p:nvSpPr>
        <p:spPr>
          <a:xfrm>
            <a:off x="2763253" y="607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题干比较关系 </a:t>
            </a:r>
            <a:r>
              <a:rPr lang="en-US" altLang="zh-CN" dirty="0"/>
              <a:t>13-t4-p4</a:t>
            </a:r>
            <a:r>
              <a:rPr kumimoji="1" lang="zh-CN" altLang="en-US" dirty="0"/>
              <a:t> </a:t>
            </a:r>
          </a:p>
        </p:txBody>
      </p:sp>
      <p:sp>
        <p:nvSpPr>
          <p:cNvPr id="3" name="内容占位符 2">
            <a:extLst>
              <a:ext uri="{FF2B5EF4-FFF2-40B4-BE49-F238E27FC236}">
                <a16:creationId xmlns:a16="http://schemas.microsoft.com/office/drawing/2014/main" id="{DD918A43-D9F2-4C20-BA76-45F1B96555C0}"/>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Coffee became almost as important as 37 __________ .</a:t>
            </a:r>
            <a:endParaRPr lang="en-US" altLang="zh-CN" sz="1800" b="1" dirty="0"/>
          </a:p>
        </p:txBody>
      </p:sp>
      <p:pic>
        <p:nvPicPr>
          <p:cNvPr id="4" name="IELTS13-Tests1-4CD2Track_08">
            <a:hlinkClick r:id="" action="ppaction://media"/>
            <a:extLst>
              <a:ext uri="{FF2B5EF4-FFF2-40B4-BE49-F238E27FC236}">
                <a16:creationId xmlns:a16="http://schemas.microsoft.com/office/drawing/2014/main" id="{A9CFFAD9-B8CD-4CB1-B885-17D964DD46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35020" y="113673"/>
            <a:ext cx="587454" cy="587454"/>
          </a:xfrm>
          <a:prstGeom prst="rect">
            <a:avLst/>
          </a:prstGeom>
        </p:spPr>
      </p:pic>
    </p:spTree>
    <p:extLst>
      <p:ext uri="{BB962C8B-B14F-4D97-AF65-F5344CB8AC3E}">
        <p14:creationId xmlns:p14="http://schemas.microsoft.com/office/powerpoint/2010/main" val="19806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73B6F70-0592-4C8E-A2D0-0A2BB3D5AC59}"/>
              </a:ext>
            </a:extLst>
          </p:cNvPr>
          <p:cNvSpPr/>
          <p:nvPr/>
        </p:nvSpPr>
        <p:spPr>
          <a:xfrm>
            <a:off x="584200" y="3608130"/>
            <a:ext cx="11023600" cy="923330"/>
          </a:xfrm>
          <a:prstGeom prst="rect">
            <a:avLst/>
          </a:prstGeom>
          <a:solidFill>
            <a:schemeClr val="bg1"/>
          </a:solidFill>
        </p:spPr>
        <p:txBody>
          <a:bodyPr wrap="square">
            <a:spAutoFit/>
          </a:bodyPr>
          <a:lstStyle/>
          <a:p>
            <a:r>
              <a:rPr lang="en-US" altLang="zh-CN" b="1" dirty="0"/>
              <a:t>(Q37) Coffee was grown in ever-increasing quantities to satisfy the growing demand from Europe, </a:t>
            </a:r>
            <a:r>
              <a:rPr lang="en-US" altLang="zh-CN" b="1" dirty="0">
                <a:solidFill>
                  <a:srgbClr val="FF0000"/>
                </a:solidFill>
              </a:rPr>
              <a:t>and it became nearly as important as sugar production,</a:t>
            </a:r>
            <a:r>
              <a:rPr lang="en-US" altLang="zh-CN" b="1" dirty="0"/>
              <a:t> which was grown under very similar conditions. </a:t>
            </a:r>
          </a:p>
        </p:txBody>
      </p:sp>
      <p:sp>
        <p:nvSpPr>
          <p:cNvPr id="4" name="内容占位符 2">
            <a:extLst>
              <a:ext uri="{FF2B5EF4-FFF2-40B4-BE49-F238E27FC236}">
                <a16:creationId xmlns:a16="http://schemas.microsoft.com/office/drawing/2014/main" id="{BB69AD2A-3881-41A6-BDC9-607D276B83C5}"/>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Coffee became </a:t>
            </a:r>
            <a:r>
              <a:rPr lang="en-US" altLang="zh-CN" dirty="0">
                <a:solidFill>
                  <a:srgbClr val="FF0000"/>
                </a:solidFill>
              </a:rPr>
              <a:t>almost as important as </a:t>
            </a:r>
            <a:r>
              <a:rPr lang="en-US" altLang="zh-CN" dirty="0"/>
              <a:t>37 __________ .</a:t>
            </a:r>
            <a:endParaRPr lang="en-US" altLang="zh-CN" sz="1800" b="1" dirty="0"/>
          </a:p>
        </p:txBody>
      </p:sp>
      <p:sp>
        <p:nvSpPr>
          <p:cNvPr id="5" name="标题 1">
            <a:extLst>
              <a:ext uri="{FF2B5EF4-FFF2-40B4-BE49-F238E27FC236}">
                <a16:creationId xmlns:a16="http://schemas.microsoft.com/office/drawing/2014/main" id="{12057D93-7202-624A-AEE5-6C429304E389}"/>
              </a:ext>
            </a:extLst>
          </p:cNvPr>
          <p:cNvSpPr txBox="1">
            <a:spLocks/>
          </p:cNvSpPr>
          <p:nvPr/>
        </p:nvSpPr>
        <p:spPr>
          <a:xfrm>
            <a:off x="2763253" y="607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题干比较关系 </a:t>
            </a:r>
            <a:r>
              <a:rPr lang="en-US" altLang="zh-CN" dirty="0"/>
              <a:t>13-t4-p4</a:t>
            </a:r>
            <a:r>
              <a:rPr kumimoji="1" lang="zh-CN" altLang="en-US" dirty="0"/>
              <a:t> </a:t>
            </a:r>
          </a:p>
        </p:txBody>
      </p:sp>
      <p:pic>
        <p:nvPicPr>
          <p:cNvPr id="6" name="IELTS13-Tests1-4CD2Track_08">
            <a:hlinkClick r:id="" action="ppaction://media"/>
            <a:extLst>
              <a:ext uri="{FF2B5EF4-FFF2-40B4-BE49-F238E27FC236}">
                <a16:creationId xmlns:a16="http://schemas.microsoft.com/office/drawing/2014/main" id="{054014F6-5567-E74D-B918-30051C62B5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35020" y="113673"/>
            <a:ext cx="587454" cy="587454"/>
          </a:xfrm>
          <a:prstGeom prst="rect">
            <a:avLst/>
          </a:prstGeom>
        </p:spPr>
      </p:pic>
    </p:spTree>
    <p:extLst>
      <p:ext uri="{BB962C8B-B14F-4D97-AF65-F5344CB8AC3E}">
        <p14:creationId xmlns:p14="http://schemas.microsoft.com/office/powerpoint/2010/main" val="336017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52761C1-2725-944D-A9C7-10A740F901A1}"/>
              </a:ext>
            </a:extLst>
          </p:cNvPr>
          <p:cNvSpPr txBox="1">
            <a:spLocks/>
          </p:cNvSpPr>
          <p:nvPr/>
        </p:nvSpPr>
        <p:spPr>
          <a:xfrm>
            <a:off x="2616896" y="8370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40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4000" dirty="0">
                <a:solidFill>
                  <a:prstClr val="black"/>
                </a:solidFill>
              </a:rPr>
              <a:t>干</a:t>
            </a:r>
            <a:r>
              <a:rPr kumimoji="1" lang="zh-CN" altLang="en-US" sz="4000" dirty="0">
                <a:solidFill>
                  <a:srgbClr val="92D050"/>
                </a:solidFill>
              </a:rPr>
              <a:t>上</a:t>
            </a:r>
            <a:r>
              <a:rPr kumimoji="1" lang="zh-CN" altLang="en-US" sz="4000" dirty="0">
                <a:solidFill>
                  <a:srgbClr val="FF0000"/>
                </a:solidFill>
              </a:rPr>
              <a:t>下</a:t>
            </a:r>
            <a:r>
              <a:rPr kumimoji="1" lang="zh-CN" altLang="en-US" sz="4000" dirty="0">
                <a:solidFill>
                  <a:prstClr val="black"/>
                </a:solidFill>
              </a:rPr>
              <a:t>义关系 </a:t>
            </a:r>
            <a:r>
              <a:rPr kumimoji="1" lang="en-US" altLang="zh-CN" sz="40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8-4-1</a:t>
            </a:r>
            <a:endParaRPr kumimoji="1" lang="zh-CN" altLang="en-US" sz="40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2" name="矩形 1">
            <a:extLst>
              <a:ext uri="{FF2B5EF4-FFF2-40B4-BE49-F238E27FC236}">
                <a16:creationId xmlns:a16="http://schemas.microsoft.com/office/drawing/2014/main" id="{F703F963-722A-7241-B3A3-AE9A71DEEBF4}"/>
              </a:ext>
            </a:extLst>
          </p:cNvPr>
          <p:cNvSpPr/>
          <p:nvPr/>
        </p:nvSpPr>
        <p:spPr>
          <a:xfrm>
            <a:off x="988677" y="1690688"/>
            <a:ext cx="7148752" cy="461665"/>
          </a:xfrm>
          <a:prstGeom prst="rect">
            <a:avLst/>
          </a:prstGeom>
        </p:spPr>
        <p:txBody>
          <a:bodyPr wrap="none">
            <a:spAutoFit/>
          </a:bodyPr>
          <a:lstStyle/>
          <a:p>
            <a:r>
              <a:rPr lang="en-US" altLang="zh-CN" sz="2400" kern="100" dirty="0">
                <a:latin typeface="Arial" panose="020B0604020202020204" pitchFamily="34" charset="0"/>
                <a:ea typeface="DengXian" panose="02010600030101010101" pitchFamily="2" charset="-122"/>
              </a:rPr>
              <a:t>Pay: </a:t>
            </a:r>
            <a:r>
              <a:rPr lang="zh-CN" altLang="zh-CN" sz="2400" kern="100" dirty="0">
                <a:solidFill>
                  <a:srgbClr val="92D050"/>
                </a:solidFill>
                <a:latin typeface="Arial" panose="020B0604020202020204" pitchFamily="34" charset="0"/>
                <a:ea typeface="DengXian" panose="02010600030101010101" pitchFamily="2" charset="-122"/>
                <a:cs typeface="Arial" panose="020B0604020202020204" pitchFamily="34" charset="0"/>
              </a:rPr>
              <a:t>￡</a:t>
            </a:r>
            <a:r>
              <a:rPr lang="en-US" altLang="zh-CN" sz="2400" kern="100" dirty="0">
                <a:solidFill>
                  <a:srgbClr val="92D050"/>
                </a:solidFill>
                <a:latin typeface="Arial" panose="020B0604020202020204" pitchFamily="34" charset="0"/>
                <a:ea typeface="DengXian" panose="02010600030101010101" pitchFamily="2" charset="-122"/>
              </a:rPr>
              <a:t>5.50 per hour</a:t>
            </a:r>
            <a:r>
              <a:rPr lang="en-US" altLang="zh-CN" sz="2400" kern="100" dirty="0">
                <a:latin typeface="Arial" panose="020B0604020202020204" pitchFamily="34" charset="0"/>
                <a:ea typeface="DengXian" panose="02010600030101010101" pitchFamily="2" charset="-122"/>
              </a:rPr>
              <a:t>, </a:t>
            </a:r>
            <a:r>
              <a:rPr lang="en-US" altLang="zh-CN" sz="2400" kern="100" dirty="0">
                <a:solidFill>
                  <a:srgbClr val="FF0000"/>
                </a:solidFill>
                <a:latin typeface="Arial" panose="020B0604020202020204" pitchFamily="34" charset="0"/>
                <a:ea typeface="DengXian" panose="02010600030101010101" pitchFamily="2" charset="-122"/>
              </a:rPr>
              <a:t>including a 3…………………</a:t>
            </a:r>
            <a:r>
              <a:rPr lang="zh-CN" altLang="zh-CN" sz="2400" dirty="0">
                <a:solidFill>
                  <a:srgbClr val="FF0000"/>
                </a:solidFill>
              </a:rPr>
              <a:t> </a:t>
            </a:r>
            <a:endParaRPr lang="zh-CN" altLang="en-US" sz="2400" dirty="0">
              <a:solidFill>
                <a:srgbClr val="FF0000"/>
              </a:solidFill>
            </a:endParaRPr>
          </a:p>
        </p:txBody>
      </p:sp>
      <p:pic>
        <p:nvPicPr>
          <p:cNvPr id="4" name="Test 4 Section1.mp3" descr="Test 4 Section1.mp3">
            <a:hlinkClick r:id="" action="ppaction://media"/>
            <a:extLst>
              <a:ext uri="{FF2B5EF4-FFF2-40B4-BE49-F238E27FC236}">
                <a16:creationId xmlns:a16="http://schemas.microsoft.com/office/drawing/2014/main" id="{13ECA828-B512-A14F-9E80-A64DE0C441E8}"/>
              </a:ext>
            </a:extLst>
          </p:cNvPr>
          <p:cNvPicPr>
            <a:picLocks noChangeAspect="1"/>
          </p:cNvPicPr>
          <p:nvPr>
            <a:audioFile r:link="rId1"/>
            <p:extLst>
              <p:ext uri="{DAA4B4D4-6D71-4841-9C94-3DE7FCFB9230}">
                <p14:media xmlns:p14="http://schemas.microsoft.com/office/powerpoint/2010/main" r:embed="rId2">
                  <p14:trim st="184406.4874" end="198298.9688"/>
                </p14:media>
              </p:ext>
            </p:extLst>
          </p:nvPr>
        </p:nvPicPr>
        <p:blipFill>
          <a:blip r:embed="rId4"/>
          <a:stretch>
            <a:fillRect/>
          </a:stretch>
        </p:blipFill>
        <p:spPr>
          <a:xfrm>
            <a:off x="7874696" y="-66316"/>
            <a:ext cx="812800" cy="812800"/>
          </a:xfrm>
          <a:prstGeom prst="rect">
            <a:avLst/>
          </a:prstGeom>
        </p:spPr>
      </p:pic>
      <p:sp>
        <p:nvSpPr>
          <p:cNvPr id="5" name="矩形 4">
            <a:extLst>
              <a:ext uri="{FF2B5EF4-FFF2-40B4-BE49-F238E27FC236}">
                <a16:creationId xmlns:a16="http://schemas.microsoft.com/office/drawing/2014/main" id="{8434A940-DC82-1243-9FF9-2CA61AAC62E7}"/>
              </a:ext>
            </a:extLst>
          </p:cNvPr>
          <p:cNvSpPr/>
          <p:nvPr/>
        </p:nvSpPr>
        <p:spPr>
          <a:xfrm>
            <a:off x="838199" y="4040761"/>
            <a:ext cx="11009243" cy="646331"/>
          </a:xfrm>
          <a:prstGeom prst="rect">
            <a:avLst/>
          </a:prstGeom>
        </p:spPr>
        <p:txBody>
          <a:bodyPr wrap="square">
            <a:spAutoFit/>
          </a:bodyPr>
          <a:lstStyle/>
          <a:p>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MAN:          DO you know what the rates of pay are? </a:t>
            </a:r>
            <a:endParaRPr lang="zh-CN" altLang="zh-CN" kern="100" dirty="0">
              <a:solidFill>
                <a:srgbClr val="000000"/>
              </a:solidFill>
              <a:uFill>
                <a:solidFill>
                  <a:srgbClr val="000000"/>
                </a:solidFill>
              </a:uFill>
              <a:latin typeface="DengXian" panose="02010600030101010101" pitchFamily="2" charset="-122"/>
              <a:ea typeface="DengXian" panose="02010600030101010101" pitchFamily="2" charset="-122"/>
              <a:cs typeface="DengXian" panose="02010600030101010101" pitchFamily="2" charset="-122"/>
            </a:endParaRPr>
          </a:p>
          <a:p>
            <a:r>
              <a:rPr lang="zh-TW" altLang="zh-CN" kern="0" dirty="0">
                <a:solidFill>
                  <a:srgbClr val="000000"/>
                </a:solidFill>
                <a:uFill>
                  <a:solidFill>
                    <a:srgbClr val="000000"/>
                  </a:solidFill>
                </a:uFill>
                <a:latin typeface="DengXian" panose="02010600030101010101" pitchFamily="2" charset="-122"/>
                <a:ea typeface="Arial Unicode MS" panose="020B0604020202020204" pitchFamily="34" charset="-128"/>
                <a:cs typeface="DengXian" panose="02010600030101010101" pitchFamily="2" charset="-122"/>
              </a:rPr>
              <a:t>　　</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WOMAN:       Yes, I've got them here. You </a:t>
            </a:r>
            <a:r>
              <a:rPr lang="en-US" altLang="zh-CN" kern="0" dirty="0">
                <a:solidFill>
                  <a:srgbClr val="92D05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get </a:t>
            </a:r>
            <a:r>
              <a:rPr lang="zh-TW" altLang="zh-CN" kern="0" dirty="0">
                <a:solidFill>
                  <a:srgbClr val="92D050"/>
                </a:solidFill>
                <a:uFill>
                  <a:solidFill>
                    <a:srgbClr val="000000"/>
                  </a:solidFill>
                </a:uFill>
                <a:latin typeface="DengXian" panose="02010600030101010101" pitchFamily="2" charset="-122"/>
                <a:ea typeface="Arial Unicode MS" panose="020B0604020202020204" pitchFamily="34" charset="-128"/>
                <a:cs typeface="DengXian" panose="02010600030101010101" pitchFamily="2" charset="-122"/>
              </a:rPr>
              <a:t>￡</a:t>
            </a:r>
            <a:r>
              <a:rPr lang="en-US" altLang="zh-CN" kern="0" dirty="0">
                <a:solidFill>
                  <a:srgbClr val="92D05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5. 50 an hour</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and that </a:t>
            </a:r>
            <a:r>
              <a:rPr lang="en-US" altLang="zh-CN" kern="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includes a break</a:t>
            </a:r>
            <a:r>
              <a:rPr lang="zh-TW" altLang="zh-CN" kern="0" dirty="0">
                <a:solidFill>
                  <a:srgbClr val="000000"/>
                </a:solidFill>
                <a:uFill>
                  <a:solidFill>
                    <a:srgbClr val="000000"/>
                  </a:solidFill>
                </a:uFill>
                <a:latin typeface="DengXian" panose="02010600030101010101" pitchFamily="2" charset="-122"/>
                <a:ea typeface="Arial" panose="020B0604020202020204" pitchFamily="34" charset="0"/>
                <a:cs typeface="DengXian" panose="02010600030101010101" pitchFamily="2" charset="-122"/>
              </a:rPr>
              <a:t>(Q3). </a:t>
            </a:r>
            <a:endParaRPr lang="zh-CN" altLang="zh-CN" kern="100" dirty="0">
              <a:solidFill>
                <a:srgbClr val="000000"/>
              </a:solidFill>
              <a:uFill>
                <a:solidFill>
                  <a:srgbClr val="000000"/>
                </a:solidFill>
              </a:uFill>
              <a:latin typeface="DengXian" panose="02010600030101010101" pitchFamily="2" charset="-122"/>
              <a:ea typeface="DengXian" panose="02010600030101010101" pitchFamily="2" charset="-122"/>
              <a:cs typeface="DengXian" panose="02010600030101010101" pitchFamily="2" charset="-122"/>
            </a:endParaRPr>
          </a:p>
        </p:txBody>
      </p:sp>
    </p:spTree>
    <p:extLst>
      <p:ext uri="{BB962C8B-B14F-4D97-AF65-F5344CB8AC3E}">
        <p14:creationId xmlns:p14="http://schemas.microsoft.com/office/powerpoint/2010/main" val="187062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04161" y="7143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t>题干上下义关系 </a:t>
            </a:r>
            <a:r>
              <a:rPr kumimoji="1" lang="en-US" altLang="zh-CN" sz="4000" dirty="0"/>
              <a:t>6-2-2</a:t>
            </a:r>
            <a:endParaRPr kumimoji="1" lang="zh-CN" altLang="en-US" sz="40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 price of a first-class ticket includes............. </a:t>
            </a: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kumimoji="1" lang="zh-CN" altLang="en-US" sz="1800" dirty="0"/>
          </a:p>
        </p:txBody>
      </p:sp>
      <p:pic>
        <p:nvPicPr>
          <p:cNvPr id="4" name="Test2-s2.mp3" descr="Test2-s2.mp3">
            <a:hlinkClick r:id="" action="ppaction://media"/>
            <a:extLst>
              <a:ext uri="{FF2B5EF4-FFF2-40B4-BE49-F238E27FC236}">
                <a16:creationId xmlns:a16="http://schemas.microsoft.com/office/drawing/2014/main" id="{7CF39081-0E63-264F-98A4-9C7DDB9AC7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61961" y="-78582"/>
            <a:ext cx="812800" cy="812800"/>
          </a:xfrm>
          <a:prstGeom prst="rect">
            <a:avLst/>
          </a:prstGeom>
        </p:spPr>
      </p:pic>
    </p:spTree>
    <p:extLst>
      <p:ext uri="{BB962C8B-B14F-4D97-AF65-F5344CB8AC3E}">
        <p14:creationId xmlns:p14="http://schemas.microsoft.com/office/powerpoint/2010/main" val="84874409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79526" y="7143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t>题干上下义关系 </a:t>
            </a:r>
            <a:r>
              <a:rPr kumimoji="1" lang="en-US" altLang="zh-CN" sz="4000" dirty="0"/>
              <a:t>6-2-2</a:t>
            </a:r>
            <a:endParaRPr kumimoji="1" lang="zh-CN" altLang="en-US" sz="40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 price of a first-class ticket includes............. </a:t>
            </a:r>
          </a:p>
          <a:p>
            <a:pPr marL="0" indent="0">
              <a:buFont typeface="Arial" panose="020B0604020202020204" pitchFamily="34" charset="0"/>
              <a:buNone/>
            </a:pPr>
            <a:endParaRPr lang="en-US" altLang="zh-CN" sz="1800" b="1" dirty="0"/>
          </a:p>
          <a:p>
            <a:pPr marL="0" indent="0">
              <a:buNone/>
            </a:pPr>
            <a:r>
              <a:rPr lang="en-US" altLang="zh-CN" sz="1800" dirty="0"/>
              <a:t>You've got a choice of first and second class and there's a buffet car - though </a:t>
            </a:r>
            <a:r>
              <a:rPr lang="en-US" altLang="zh-CN" sz="1800" u="sng" dirty="0"/>
              <a:t>refreshments</a:t>
            </a:r>
            <a:r>
              <a:rPr lang="en-US" altLang="zh-CN" sz="1800" dirty="0"/>
              <a:t> are included in the cost of a first class ticket</a:t>
            </a:r>
            <a:endParaRPr lang="zh-CN" altLang="zh-CN" sz="1800" dirty="0"/>
          </a:p>
          <a:p>
            <a:pPr marL="0" indent="0">
              <a:buFont typeface="Arial" panose="020B0604020202020204" pitchFamily="34" charset="0"/>
              <a:buNone/>
            </a:pPr>
            <a:endParaRPr kumimoji="1" lang="zh-CN" altLang="en-US" sz="1800" dirty="0"/>
          </a:p>
        </p:txBody>
      </p:sp>
      <p:pic>
        <p:nvPicPr>
          <p:cNvPr id="4" name="Test2-s2.mp3" descr="Test2-s2.mp3">
            <a:hlinkClick r:id="" action="ppaction://media"/>
            <a:extLst>
              <a:ext uri="{FF2B5EF4-FFF2-40B4-BE49-F238E27FC236}">
                <a16:creationId xmlns:a16="http://schemas.microsoft.com/office/drawing/2014/main" id="{7CF39081-0E63-264F-98A4-9C7DDB9AC7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87215" y="0"/>
            <a:ext cx="812800" cy="812800"/>
          </a:xfrm>
          <a:prstGeom prst="rect">
            <a:avLst/>
          </a:prstGeom>
        </p:spPr>
      </p:pic>
    </p:spTree>
    <p:extLst>
      <p:ext uri="{BB962C8B-B14F-4D97-AF65-F5344CB8AC3E}">
        <p14:creationId xmlns:p14="http://schemas.microsoft.com/office/powerpoint/2010/main" val="335961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学术场景</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6495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91844" y="1087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t>题干上下义关系 </a:t>
            </a:r>
            <a:r>
              <a:rPr kumimoji="1" lang="en-US" altLang="zh-CN" sz="4000" dirty="0"/>
              <a:t>6-1-3</a:t>
            </a:r>
            <a:endParaRPr kumimoji="1" lang="zh-CN" altLang="en-US" sz="40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There are materials for working on study skills (e.g. ................... ) and other subjects include finance and marketing.</a:t>
            </a: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pic>
        <p:nvPicPr>
          <p:cNvPr id="4" name="Test1-s3.mp3" descr="Test1-s3.mp3">
            <a:hlinkClick r:id="" action="ppaction://media"/>
            <a:extLst>
              <a:ext uri="{FF2B5EF4-FFF2-40B4-BE49-F238E27FC236}">
                <a16:creationId xmlns:a16="http://schemas.microsoft.com/office/drawing/2014/main" id="{5AE41382-F288-F748-9CE3-D5C5F689F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49644" y="-72515"/>
            <a:ext cx="812800" cy="812800"/>
          </a:xfrm>
          <a:prstGeom prst="rect">
            <a:avLst/>
          </a:prstGeom>
        </p:spPr>
      </p:pic>
    </p:spTree>
    <p:extLst>
      <p:ext uri="{BB962C8B-B14F-4D97-AF65-F5344CB8AC3E}">
        <p14:creationId xmlns:p14="http://schemas.microsoft.com/office/powerpoint/2010/main" val="148350446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79526"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4000" dirty="0"/>
              <a:t>题干上下义关系 </a:t>
            </a:r>
            <a:r>
              <a:rPr kumimoji="1" lang="en-US" altLang="zh-CN" sz="4000" dirty="0"/>
              <a:t>6-1-3</a:t>
            </a:r>
            <a:endParaRPr kumimoji="1" lang="zh-CN" altLang="en-US" sz="40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There are materials for working on study skills (e.g. ................... ) and other subjects include finance and marketing.</a:t>
            </a:r>
          </a:p>
          <a:p>
            <a:pPr marL="0" indent="0">
              <a:buFont typeface="Arial" panose="020B0604020202020204" pitchFamily="34" charset="0"/>
              <a:buNone/>
            </a:pPr>
            <a:endParaRPr lang="en-US" altLang="zh-CN" sz="1800" b="1" dirty="0"/>
          </a:p>
          <a:p>
            <a:pPr marL="0" indent="0">
              <a:buNone/>
            </a:pPr>
            <a:r>
              <a:rPr lang="en-US" altLang="zh-CN" sz="1800" dirty="0"/>
              <a:t>Does it have anything that I could use to improve my study skills? I don't have much idea about </a:t>
            </a:r>
            <a:r>
              <a:rPr lang="en-US" altLang="zh-CN" sz="1800" u="sng" dirty="0"/>
              <a:t>report writing</a:t>
            </a:r>
            <a:r>
              <a:rPr lang="en-US" altLang="zh-CN" sz="1800" dirty="0"/>
              <a:t>, and I'm sure I'll need it on the course</a:t>
            </a:r>
            <a:endParaRPr lang="en-US" altLang="zh-CN" sz="1800" b="1" dirty="0"/>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pic>
        <p:nvPicPr>
          <p:cNvPr id="4" name="Test1-s3.mp3" descr="Test1-s3.mp3">
            <a:hlinkClick r:id="" action="ppaction://media"/>
            <a:extLst>
              <a:ext uri="{FF2B5EF4-FFF2-40B4-BE49-F238E27FC236}">
                <a16:creationId xmlns:a16="http://schemas.microsoft.com/office/drawing/2014/main" id="{5AE41382-F288-F748-9CE3-D5C5F689F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70956" y="-48817"/>
            <a:ext cx="812800" cy="812800"/>
          </a:xfrm>
          <a:prstGeom prst="rect">
            <a:avLst/>
          </a:prstGeom>
        </p:spPr>
      </p:pic>
    </p:spTree>
    <p:extLst>
      <p:ext uri="{BB962C8B-B14F-4D97-AF65-F5344CB8AC3E}">
        <p14:creationId xmlns:p14="http://schemas.microsoft.com/office/powerpoint/2010/main" val="125883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86605" y="1180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00B050"/>
                </a:solidFill>
              </a:rPr>
              <a:t>上</a:t>
            </a:r>
            <a:r>
              <a:rPr kumimoji="1" lang="zh-CN" altLang="en-US" sz="3600" dirty="0">
                <a:solidFill>
                  <a:srgbClr val="FF0000"/>
                </a:solidFill>
              </a:rPr>
              <a:t>下</a:t>
            </a:r>
            <a:r>
              <a:rPr kumimoji="1" lang="zh-CN" altLang="en-US" sz="3600" dirty="0"/>
              <a:t>义关系  </a:t>
            </a:r>
            <a:r>
              <a:rPr lang="en-US" altLang="zh-CN" sz="3600" dirty="0"/>
              <a:t>7-3-4 Q40</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zh-CN" altLang="en-US" sz="1800" b="1" dirty="0"/>
              <a:t>　</a:t>
            </a:r>
            <a:r>
              <a:rPr lang="en-US" altLang="zh-CN" sz="1800" b="1" dirty="0"/>
              <a:t>●leaving small treats in their rooms - e.g. cosmetics or 40 …………</a:t>
            </a:r>
            <a:endParaRPr kumimoji="1" lang="zh-CN" altLang="en-US" sz="1800" dirty="0"/>
          </a:p>
        </p:txBody>
      </p:sp>
      <p:pic>
        <p:nvPicPr>
          <p:cNvPr id="4" name="Track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45275" y="36516"/>
            <a:ext cx="609600" cy="609600"/>
          </a:xfrm>
          <a:prstGeom prst="rect">
            <a:avLst/>
          </a:prstGeom>
        </p:spPr>
      </p:pic>
    </p:spTree>
    <p:extLst>
      <p:ext uri="{BB962C8B-B14F-4D97-AF65-F5344CB8AC3E}">
        <p14:creationId xmlns:p14="http://schemas.microsoft.com/office/powerpoint/2010/main" val="630669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7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498922" y="1180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00B050"/>
                </a:solidFill>
              </a:rPr>
              <a:t>上</a:t>
            </a:r>
            <a:r>
              <a:rPr kumimoji="1" lang="zh-CN" altLang="en-US" sz="3600" dirty="0">
                <a:solidFill>
                  <a:srgbClr val="FF0000"/>
                </a:solidFill>
              </a:rPr>
              <a:t>下</a:t>
            </a:r>
            <a:r>
              <a:rPr kumimoji="1" lang="zh-CN" altLang="en-US" sz="3600" dirty="0"/>
              <a:t>义关系  </a:t>
            </a:r>
            <a:r>
              <a:rPr lang="en-US" altLang="zh-CN" sz="3600" dirty="0"/>
              <a:t>7-3-4 Q40</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leaving </a:t>
            </a:r>
            <a:r>
              <a:rPr lang="en-US" altLang="zh-CN" sz="1800" b="1" dirty="0">
                <a:solidFill>
                  <a:srgbClr val="088C60"/>
                </a:solidFill>
              </a:rPr>
              <a:t>small treats </a:t>
            </a:r>
            <a:r>
              <a:rPr lang="en-US" altLang="zh-CN" sz="1800" b="1" dirty="0"/>
              <a:t>in their rooms - e.g</a:t>
            </a:r>
            <a:r>
              <a:rPr lang="en-US" altLang="zh-CN" sz="1800" b="1" dirty="0">
                <a:solidFill>
                  <a:srgbClr val="FF0000"/>
                </a:solidFill>
              </a:rPr>
              <a:t>. cosmetics </a:t>
            </a:r>
            <a:r>
              <a:rPr lang="en-US" altLang="zh-CN" sz="1800" b="1" dirty="0"/>
              <a:t>or 40 …………</a:t>
            </a:r>
          </a:p>
          <a:p>
            <a:pPr marL="0" indent="0">
              <a:buNone/>
            </a:pPr>
            <a:endParaRPr kumimoji="1" lang="en-US" altLang="zh-CN" sz="1800" b="1" dirty="0"/>
          </a:p>
          <a:p>
            <a:pPr marL="0" indent="0">
              <a:buNone/>
            </a:pPr>
            <a:endParaRPr kumimoji="1" lang="en-US" altLang="zh-CN" sz="1800" b="1" dirty="0"/>
          </a:p>
          <a:p>
            <a:pPr marL="0" indent="0">
              <a:buNone/>
            </a:pPr>
            <a:endParaRPr kumimoji="1" lang="en-US" altLang="zh-CN" sz="1800" b="1" dirty="0"/>
          </a:p>
          <a:p>
            <a:pPr marL="0" indent="0">
              <a:buNone/>
            </a:pPr>
            <a:r>
              <a:rPr kumimoji="1" lang="en-US" altLang="zh-CN" sz="1800" dirty="0"/>
              <a:t>And not far removed from this is the pleasure in being spoilt and given </a:t>
            </a:r>
            <a:r>
              <a:rPr kumimoji="1" lang="en-US" altLang="zh-CN" sz="1800" dirty="0">
                <a:solidFill>
                  <a:srgbClr val="00B050"/>
                </a:solidFill>
              </a:rPr>
              <a:t>little treats </a:t>
            </a:r>
            <a:r>
              <a:rPr kumimoji="1" lang="en-US" altLang="zh-CN" sz="1800" dirty="0"/>
              <a:t>- like the miniscule bottles of </a:t>
            </a:r>
            <a:r>
              <a:rPr kumimoji="1" lang="en-US" altLang="zh-CN" sz="1800" dirty="0">
                <a:solidFill>
                  <a:srgbClr val="FF0000"/>
                </a:solidFill>
              </a:rPr>
              <a:t>shampoo</a:t>
            </a:r>
            <a:r>
              <a:rPr kumimoji="1" lang="en-US" altLang="zh-CN" sz="1800" dirty="0"/>
              <a:t> and tiny bars </a:t>
            </a:r>
            <a:r>
              <a:rPr kumimoji="1" lang="en-US" altLang="zh-CN" sz="1800" dirty="0">
                <a:solidFill>
                  <a:srgbClr val="FF0000"/>
                </a:solidFill>
              </a:rPr>
              <a:t>of soap</a:t>
            </a:r>
            <a:r>
              <a:rPr kumimoji="1" lang="en-US" altLang="zh-CN" sz="1800" dirty="0"/>
              <a:t>, </a:t>
            </a:r>
            <a:r>
              <a:rPr kumimoji="1" lang="en-US" altLang="zh-CN" sz="1800" dirty="0">
                <a:solidFill>
                  <a:srgbClr val="FF0000"/>
                </a:solidFill>
              </a:rPr>
              <a:t>the chocolate </a:t>
            </a:r>
            <a:r>
              <a:rPr kumimoji="1" lang="en-US" altLang="zh-CN" sz="1800" dirty="0"/>
              <a:t>on your pillow at night - and we actually forget that we are paying for it all!</a:t>
            </a:r>
            <a:endParaRPr kumimoji="1" lang="zh-CN" altLang="en-US" sz="1800" dirty="0"/>
          </a:p>
        </p:txBody>
      </p:sp>
      <p:pic>
        <p:nvPicPr>
          <p:cNvPr id="4" name="Track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07696" y="71437"/>
            <a:ext cx="609600" cy="609600"/>
          </a:xfrm>
          <a:prstGeom prst="rect">
            <a:avLst/>
          </a:prstGeom>
        </p:spPr>
      </p:pic>
    </p:spTree>
    <p:extLst>
      <p:ext uri="{BB962C8B-B14F-4D97-AF65-F5344CB8AC3E}">
        <p14:creationId xmlns:p14="http://schemas.microsoft.com/office/powerpoint/2010/main" val="25676476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7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 name="文本框 5">
            <a:extLst>
              <a:ext uri="{FF2B5EF4-FFF2-40B4-BE49-F238E27FC236}">
                <a16:creationId xmlns:a16="http://schemas.microsoft.com/office/drawing/2014/main" id="{6B218DFD-467D-AA44-96C4-AA4CF395C7D5}"/>
              </a:ext>
            </a:extLst>
          </p:cNvPr>
          <p:cNvSpPr txBox="1"/>
          <p:nvPr/>
        </p:nvSpPr>
        <p:spPr>
          <a:xfrm>
            <a:off x="2148114" y="2754625"/>
            <a:ext cx="7007046" cy="523220"/>
          </a:xfrm>
          <a:prstGeom prst="rect">
            <a:avLst/>
          </a:prstGeom>
          <a:noFill/>
        </p:spPr>
        <p:txBody>
          <a:bodyPr wrap="none" rtlCol="0">
            <a:spAutoFit/>
          </a:bodyPr>
          <a:lstStyle/>
          <a:p>
            <a:r>
              <a:rPr kumimoji="1" lang="zh-CN" altLang="en-US" sz="2800" dirty="0">
                <a:latin typeface="+mn-lt"/>
                <a:ea typeface="微软雅黑" panose="020B0703020204020201" charset="-122"/>
                <a:cs typeface="微软雅黑" panose="020B0703020204020201" charset="-122"/>
              </a:rPr>
              <a:t>并列、因果、</a:t>
            </a:r>
            <a:r>
              <a:rPr kumimoji="1" lang="zh-CN" altLang="en-US" sz="2800" b="1" dirty="0">
                <a:latin typeface="+mn-lt"/>
                <a:ea typeface="微软雅黑" panose="020B0703020204020201" charset="-122"/>
                <a:cs typeface="微软雅黑" panose="020B0703020204020201" charset="-122"/>
              </a:rPr>
              <a:t>上下义（例证）、转折、比较</a:t>
            </a:r>
          </a:p>
        </p:txBody>
      </p:sp>
      <p:sp>
        <p:nvSpPr>
          <p:cNvPr id="7" name="文本框 6">
            <a:extLst>
              <a:ext uri="{FF2B5EF4-FFF2-40B4-BE49-F238E27FC236}">
                <a16:creationId xmlns:a16="http://schemas.microsoft.com/office/drawing/2014/main" id="{EAB09EE9-8121-BF42-B5CA-CC5F174B83D2}"/>
              </a:ext>
            </a:extLst>
          </p:cNvPr>
          <p:cNvSpPr txBox="1"/>
          <p:nvPr/>
        </p:nvSpPr>
        <p:spPr>
          <a:xfrm>
            <a:off x="2148114" y="1715739"/>
            <a:ext cx="5109091" cy="584775"/>
          </a:xfrm>
          <a:prstGeom prst="rect">
            <a:avLst/>
          </a:prstGeom>
          <a:noFill/>
        </p:spPr>
        <p:txBody>
          <a:bodyPr wrap="none" rtlCol="0">
            <a:spAutoFit/>
          </a:bodyPr>
          <a:lstStyle/>
          <a:p>
            <a:r>
              <a:rPr kumimoji="1" lang="zh-CN" altLang="en-US" sz="3200" dirty="0">
                <a:latin typeface="+mn-lt"/>
                <a:ea typeface="微软雅黑" panose="020B0703020204020201" charset="-122"/>
                <a:cs typeface="微软雅黑" panose="020B0703020204020201" charset="-122"/>
              </a:rPr>
              <a:t>填空题题干五大逻辑关系：</a:t>
            </a:r>
          </a:p>
        </p:txBody>
      </p:sp>
    </p:spTree>
    <p:extLst>
      <p:ext uri="{BB962C8B-B14F-4D97-AF65-F5344CB8AC3E}">
        <p14:creationId xmlns:p14="http://schemas.microsoft.com/office/powerpoint/2010/main" val="380585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54266" y="19354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00B050"/>
                </a:solidFill>
              </a:rPr>
              <a:t>上</a:t>
            </a:r>
            <a:r>
              <a:rPr kumimoji="1" lang="zh-CN" altLang="en-US" sz="3600" dirty="0">
                <a:solidFill>
                  <a:srgbClr val="FF0000"/>
                </a:solidFill>
              </a:rPr>
              <a:t>下</a:t>
            </a:r>
            <a:r>
              <a:rPr kumimoji="1" lang="zh-CN" altLang="en-US" sz="3600" dirty="0"/>
              <a:t>义关系  </a:t>
            </a:r>
            <a:r>
              <a:rPr lang="en-US" altLang="zh-CN" sz="3600" dirty="0"/>
              <a:t>7-4-4 Q35</a:t>
            </a:r>
            <a:r>
              <a:rPr lang="zh-CN" altLang="en-US" sz="3600" dirty="0"/>
              <a:t>、</a:t>
            </a:r>
            <a:r>
              <a:rPr lang="en-US" altLang="zh-CN" sz="3600" dirty="0"/>
              <a:t>36</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zh-CN" altLang="en-US" sz="1800" b="1" dirty="0"/>
              <a:t>　</a:t>
            </a:r>
            <a:r>
              <a:rPr lang="en-US" altLang="zh-CN" sz="1800" b="1" dirty="0"/>
              <a:t>●Glutamate is found in foods that contain protein such as 35 …………  and 36 ………… .</a:t>
            </a:r>
            <a:endParaRPr kumimoji="1" lang="zh-CN" altLang="en-US" sz="1800" dirty="0"/>
          </a:p>
        </p:txBody>
      </p:sp>
      <p:pic>
        <p:nvPicPr>
          <p:cNvPr id="4" name="Track0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75051" y="180300"/>
            <a:ext cx="609600" cy="609600"/>
          </a:xfrm>
          <a:prstGeom prst="rect">
            <a:avLst/>
          </a:prstGeom>
        </p:spPr>
      </p:pic>
    </p:spTree>
    <p:extLst>
      <p:ext uri="{BB962C8B-B14F-4D97-AF65-F5344CB8AC3E}">
        <p14:creationId xmlns:p14="http://schemas.microsoft.com/office/powerpoint/2010/main" val="21300070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17104" y="9346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00B050"/>
                </a:solidFill>
              </a:rPr>
              <a:t>上</a:t>
            </a:r>
            <a:r>
              <a:rPr kumimoji="1" lang="zh-CN" altLang="en-US" sz="3600" dirty="0">
                <a:solidFill>
                  <a:srgbClr val="FF0000"/>
                </a:solidFill>
              </a:rPr>
              <a:t>下</a:t>
            </a:r>
            <a:r>
              <a:rPr kumimoji="1" lang="zh-CN" altLang="en-US" sz="3600" dirty="0"/>
              <a:t>义关系  </a:t>
            </a:r>
            <a:r>
              <a:rPr lang="en-US" altLang="zh-CN" sz="3600" dirty="0"/>
              <a:t>7-4-4 Q35</a:t>
            </a:r>
            <a:r>
              <a:rPr lang="zh-CN" altLang="en-US" sz="3600" dirty="0"/>
              <a:t>、</a:t>
            </a:r>
            <a:r>
              <a:rPr lang="en-US" altLang="zh-CN" sz="3600" dirty="0"/>
              <a:t>36</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zh-CN" altLang="en-US" sz="1800" b="1" dirty="0"/>
              <a:t>　</a:t>
            </a:r>
            <a:r>
              <a:rPr lang="en-US" altLang="zh-CN" sz="1800" b="1" dirty="0"/>
              <a:t>●Glutamate is found in foods that contain </a:t>
            </a:r>
            <a:r>
              <a:rPr lang="en-US" altLang="zh-CN" sz="1800" b="1" dirty="0">
                <a:solidFill>
                  <a:srgbClr val="00B050"/>
                </a:solidFill>
              </a:rPr>
              <a:t>protein</a:t>
            </a:r>
            <a:r>
              <a:rPr lang="en-US" altLang="zh-CN" sz="1800" b="1" dirty="0"/>
              <a:t> such as 35 …………  and 36 ………… .</a:t>
            </a:r>
          </a:p>
          <a:p>
            <a:pPr marL="0" indent="0">
              <a:buNone/>
            </a:pPr>
            <a:endParaRPr kumimoji="1" lang="en-US" altLang="zh-CN" sz="1800" b="1" dirty="0"/>
          </a:p>
          <a:p>
            <a:pPr marL="0" indent="0">
              <a:buNone/>
            </a:pPr>
            <a:endParaRPr kumimoji="1" lang="en-US" altLang="zh-CN" sz="1800" b="1" dirty="0"/>
          </a:p>
          <a:p>
            <a:pPr marL="0" indent="0">
              <a:buNone/>
            </a:pPr>
            <a:r>
              <a:rPr lang="en-US" altLang="zh-CN" sz="1800" dirty="0"/>
              <a:t>Glutamate is an amino acid that can be found naturally in all </a:t>
            </a:r>
            <a:r>
              <a:rPr lang="en-US" altLang="zh-CN" sz="1800" dirty="0">
                <a:solidFill>
                  <a:srgbClr val="00B050"/>
                </a:solidFill>
              </a:rPr>
              <a:t>protein-containing foods</a:t>
            </a:r>
            <a:r>
              <a:rPr lang="en-US" altLang="zh-CN" sz="1800" dirty="0"/>
              <a:t>, </a:t>
            </a:r>
            <a:r>
              <a:rPr lang="en-US" altLang="zh-CN" sz="1800" dirty="0" err="1"/>
              <a:t>erm</a:t>
            </a:r>
            <a:r>
              <a:rPr lang="en-US" altLang="zh-CN" sz="1800" dirty="0"/>
              <a:t>, so this includes food such as </a:t>
            </a:r>
            <a:r>
              <a:rPr lang="en-US" altLang="zh-CN" sz="1800" u="sng" dirty="0">
                <a:solidFill>
                  <a:srgbClr val="FF0000"/>
                </a:solidFill>
              </a:rPr>
              <a:t>meat and cheese</a:t>
            </a:r>
            <a:r>
              <a:rPr lang="zh-TW" altLang="zh-CN" sz="1800" dirty="0"/>
              <a:t>.  Q35 Q36</a:t>
            </a:r>
            <a:endParaRPr lang="zh-CN" altLang="zh-CN" sz="1800" dirty="0"/>
          </a:p>
          <a:p>
            <a:pPr marL="0" indent="0">
              <a:buNone/>
            </a:pPr>
            <a:endParaRPr kumimoji="1" lang="zh-CN" altLang="en-US" sz="1800" dirty="0"/>
          </a:p>
        </p:txBody>
      </p:sp>
      <p:pic>
        <p:nvPicPr>
          <p:cNvPr id="4" name="Track0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74635" y="909507"/>
            <a:ext cx="609600" cy="609600"/>
          </a:xfrm>
          <a:prstGeom prst="rect">
            <a:avLst/>
          </a:prstGeom>
        </p:spPr>
      </p:pic>
    </p:spTree>
    <p:extLst>
      <p:ext uri="{BB962C8B-B14F-4D97-AF65-F5344CB8AC3E}">
        <p14:creationId xmlns:p14="http://schemas.microsoft.com/office/powerpoint/2010/main" val="2230838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04370" y="12713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3600" dirty="0">
                <a:solidFill>
                  <a:prstClr val="black"/>
                </a:solidFill>
              </a:rPr>
              <a:t>干上下义关系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find data - e. g. conduct censuses, collect information in the form of 36 ………………………… using computer and satellite technology</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81436">
            <a:hlinkClick r:id="" action="ppaction://media"/>
            <a:extLst>
              <a:ext uri="{FF2B5EF4-FFF2-40B4-BE49-F238E27FC236}">
                <a16:creationId xmlns:a16="http://schemas.microsoft.com/office/drawing/2014/main" id="{97AD9DB2-2F11-40A1-B1B8-610F9C4F79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10871" y="3075154"/>
            <a:ext cx="1242929" cy="1242929"/>
          </a:xfrm>
          <a:prstGeom prst="rect">
            <a:avLst/>
          </a:prstGeom>
        </p:spPr>
      </p:pic>
    </p:spTree>
    <p:extLst>
      <p:ext uri="{BB962C8B-B14F-4D97-AF65-F5344CB8AC3E}">
        <p14:creationId xmlns:p14="http://schemas.microsoft.com/office/powerpoint/2010/main" val="49401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29422" y="14742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3600" dirty="0">
                <a:solidFill>
                  <a:prstClr val="black"/>
                </a:solidFill>
              </a:rPr>
              <a:t>干</a:t>
            </a:r>
            <a:r>
              <a:rPr kumimoji="1" lang="zh-CN" altLang="en-US" sz="3600" dirty="0">
                <a:solidFill>
                  <a:srgbClr val="92D050"/>
                </a:solidFill>
              </a:rPr>
              <a:t>上</a:t>
            </a:r>
            <a:r>
              <a:rPr kumimoji="1" lang="zh-CN" altLang="en-US" sz="3600" dirty="0">
                <a:solidFill>
                  <a:srgbClr val="FF0000"/>
                </a:solidFill>
              </a:rPr>
              <a:t>下</a:t>
            </a:r>
            <a:r>
              <a:rPr kumimoji="1" lang="zh-CN" altLang="en-US" sz="3600" dirty="0">
                <a:solidFill>
                  <a:prstClr val="black"/>
                </a:solidFill>
              </a:rPr>
              <a:t>义关系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srgbClr val="92D050"/>
                </a:solidFill>
              </a:rPr>
              <a:t>find data </a:t>
            </a:r>
            <a:r>
              <a:rPr lang="en-US" altLang="zh-CN" sz="1800" b="1" dirty="0">
                <a:solidFill>
                  <a:prstClr val="black"/>
                </a:solidFill>
              </a:rPr>
              <a:t>- </a:t>
            </a:r>
            <a:r>
              <a:rPr lang="en-US" altLang="zh-CN" sz="1800" b="1" dirty="0">
                <a:solidFill>
                  <a:srgbClr val="FF0000"/>
                </a:solidFill>
              </a:rPr>
              <a:t>e. g</a:t>
            </a:r>
            <a:r>
              <a:rPr lang="en-US" altLang="zh-CN" sz="1800" b="1" dirty="0">
                <a:solidFill>
                  <a:prstClr val="black"/>
                </a:solidFill>
              </a:rPr>
              <a:t>. conduct censuses, collect information in the form of 36 ………………………… using computer and satellite technology</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81436">
            <a:hlinkClick r:id="" action="ppaction://media"/>
            <a:extLst>
              <a:ext uri="{FF2B5EF4-FFF2-40B4-BE49-F238E27FC236}">
                <a16:creationId xmlns:a16="http://schemas.microsoft.com/office/drawing/2014/main" id="{97AD9DB2-2F11-40A1-B1B8-610F9C4F79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10871" y="3075154"/>
            <a:ext cx="1242929" cy="1242929"/>
          </a:xfrm>
          <a:prstGeom prst="rect">
            <a:avLst/>
          </a:prstGeom>
        </p:spPr>
      </p:pic>
      <p:sp>
        <p:nvSpPr>
          <p:cNvPr id="4" name="矩形 3">
            <a:extLst>
              <a:ext uri="{FF2B5EF4-FFF2-40B4-BE49-F238E27FC236}">
                <a16:creationId xmlns:a16="http://schemas.microsoft.com/office/drawing/2014/main" id="{A55A1E7B-989B-47B1-8078-4F81B34B8A47}"/>
              </a:ext>
            </a:extLst>
          </p:cNvPr>
          <p:cNvSpPr/>
          <p:nvPr/>
        </p:nvSpPr>
        <p:spPr>
          <a:xfrm>
            <a:off x="1672390" y="3629247"/>
            <a:ext cx="8169442" cy="1200329"/>
          </a:xfrm>
          <a:prstGeom prst="rect">
            <a:avLst/>
          </a:prstGeom>
        </p:spPr>
        <p:txBody>
          <a:bodyPr wrap="square">
            <a:spAutoFit/>
          </a:bodyPr>
          <a:lstStyle/>
          <a:p>
            <a:r>
              <a:rPr lang="en-US" altLang="zh-CN" dirty="0">
                <a:solidFill>
                  <a:schemeClr val="accent6"/>
                </a:solidFill>
              </a:rPr>
              <a:t>How do we do this? There are several means. </a:t>
            </a:r>
            <a:r>
              <a:rPr lang="en-US" altLang="zh-CN" dirty="0"/>
              <a:t>We might, </a:t>
            </a:r>
            <a:r>
              <a:rPr lang="en-US" altLang="zh-CN" dirty="0">
                <a:solidFill>
                  <a:srgbClr val="FF0000"/>
                </a:solidFill>
              </a:rPr>
              <a:t>for example, conduct a census - count a population in a given area perhaps. We also need images(Q36) of the earth's surface which we can produce by means of computer-generation technology or with the help of satellite relays. </a:t>
            </a:r>
            <a:endParaRPr lang="zh-CN" altLang="en-US" dirty="0">
              <a:solidFill>
                <a:srgbClr val="FF0000"/>
              </a:solidFill>
            </a:endParaRPr>
          </a:p>
        </p:txBody>
      </p:sp>
    </p:spTree>
    <p:extLst>
      <p:ext uri="{BB962C8B-B14F-4D97-AF65-F5344CB8AC3E}">
        <p14:creationId xmlns:p14="http://schemas.microsoft.com/office/powerpoint/2010/main" val="31842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04370" y="9341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3600" dirty="0">
                <a:solidFill>
                  <a:prstClr val="black"/>
                </a:solidFill>
              </a:rPr>
              <a:t>干上下义关系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analyse data -identify 37………………………… e. g. cause and effect</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4" name="81437">
            <a:hlinkClick r:id="" action="ppaction://media"/>
            <a:extLst>
              <a:ext uri="{FF2B5EF4-FFF2-40B4-BE49-F238E27FC236}">
                <a16:creationId xmlns:a16="http://schemas.microsoft.com/office/drawing/2014/main" id="{6D109345-5EFE-4AB6-BEDD-ABCD2CBAAA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97812" y="1690688"/>
            <a:ext cx="1123114" cy="1123114"/>
          </a:xfrm>
          <a:prstGeom prst="rect">
            <a:avLst/>
          </a:prstGeom>
        </p:spPr>
      </p:pic>
    </p:spTree>
    <p:extLst>
      <p:ext uri="{BB962C8B-B14F-4D97-AF65-F5344CB8AC3E}">
        <p14:creationId xmlns:p14="http://schemas.microsoft.com/office/powerpoint/2010/main" val="300728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79318" y="10439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3600" dirty="0">
                <a:solidFill>
                  <a:prstClr val="black"/>
                </a:solidFill>
              </a:rPr>
              <a:t>干</a:t>
            </a:r>
            <a:r>
              <a:rPr kumimoji="1" lang="zh-CN" altLang="en-US" sz="3600" dirty="0">
                <a:solidFill>
                  <a:srgbClr val="92D050"/>
                </a:solidFill>
              </a:rPr>
              <a:t>上</a:t>
            </a:r>
            <a:r>
              <a:rPr kumimoji="1" lang="zh-CN" altLang="en-US" sz="3600" dirty="0">
                <a:solidFill>
                  <a:srgbClr val="FF0000"/>
                </a:solidFill>
              </a:rPr>
              <a:t>下</a:t>
            </a:r>
            <a:r>
              <a:rPr kumimoji="1" lang="zh-CN" altLang="en-US" sz="3600" dirty="0">
                <a:solidFill>
                  <a:prstClr val="black"/>
                </a:solidFill>
              </a:rPr>
              <a:t>义关系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analyse data -</a:t>
            </a:r>
            <a:r>
              <a:rPr lang="en-US" altLang="zh-CN" sz="1800" b="1" dirty="0">
                <a:solidFill>
                  <a:srgbClr val="92D050"/>
                </a:solidFill>
              </a:rPr>
              <a:t>identify 37………………………… </a:t>
            </a:r>
            <a:r>
              <a:rPr lang="en-US" altLang="zh-CN" sz="1800" b="1" dirty="0">
                <a:solidFill>
                  <a:srgbClr val="FF0000"/>
                </a:solidFill>
              </a:rPr>
              <a:t>e. g. cause and effect</a:t>
            </a:r>
            <a:endParaRPr kumimoji="1" lang="zh-CN" altLang="en-US"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endParaRPr>
          </a:p>
        </p:txBody>
      </p:sp>
      <p:pic>
        <p:nvPicPr>
          <p:cNvPr id="4" name="81437">
            <a:hlinkClick r:id="" action="ppaction://media"/>
            <a:extLst>
              <a:ext uri="{FF2B5EF4-FFF2-40B4-BE49-F238E27FC236}">
                <a16:creationId xmlns:a16="http://schemas.microsoft.com/office/drawing/2014/main" id="{6D109345-5EFE-4AB6-BEDD-ABCD2CBAAA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68179" y="104398"/>
            <a:ext cx="559117" cy="559117"/>
          </a:xfrm>
          <a:prstGeom prst="rect">
            <a:avLst/>
          </a:prstGeom>
        </p:spPr>
      </p:pic>
      <p:sp>
        <p:nvSpPr>
          <p:cNvPr id="6" name="矩形 5">
            <a:extLst>
              <a:ext uri="{FF2B5EF4-FFF2-40B4-BE49-F238E27FC236}">
                <a16:creationId xmlns:a16="http://schemas.microsoft.com/office/drawing/2014/main" id="{F9913A55-B615-4D24-A4B4-CD85B30211F6}"/>
              </a:ext>
            </a:extLst>
          </p:cNvPr>
          <p:cNvSpPr/>
          <p:nvPr/>
        </p:nvSpPr>
        <p:spPr>
          <a:xfrm>
            <a:off x="2193757" y="3304219"/>
            <a:ext cx="7106653" cy="923330"/>
          </a:xfrm>
          <a:prstGeom prst="rect">
            <a:avLst/>
          </a:prstGeom>
        </p:spPr>
        <p:txBody>
          <a:bodyPr wrap="square">
            <a:spAutoFit/>
          </a:bodyPr>
          <a:lstStyle/>
          <a:p>
            <a:r>
              <a:rPr lang="en-US" altLang="zh-CN" dirty="0"/>
              <a:t>After we've gathered our information, we must analyse it! We need to look for </a:t>
            </a:r>
            <a:r>
              <a:rPr lang="en-US" altLang="zh-CN" dirty="0">
                <a:solidFill>
                  <a:schemeClr val="accent6"/>
                </a:solidFill>
              </a:rPr>
              <a:t>patterns,</a:t>
            </a:r>
            <a:r>
              <a:rPr lang="en-US" altLang="zh-CN" dirty="0"/>
              <a:t>(Q37)</a:t>
            </a:r>
            <a:r>
              <a:rPr lang="en-US" altLang="zh-CN" dirty="0">
                <a:solidFill>
                  <a:srgbClr val="FF0000"/>
                </a:solidFill>
              </a:rPr>
              <a:t>most commonly those of causes and consequences. </a:t>
            </a:r>
            <a:endParaRPr lang="zh-CN" altLang="en-US" dirty="0">
              <a:solidFill>
                <a:srgbClr val="FF0000"/>
              </a:solidFill>
            </a:endParaRPr>
          </a:p>
        </p:txBody>
      </p:sp>
    </p:spTree>
    <p:extLst>
      <p:ext uri="{BB962C8B-B14F-4D97-AF65-F5344CB8AC3E}">
        <p14:creationId xmlns:p14="http://schemas.microsoft.com/office/powerpoint/2010/main" val="3416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16895" y="12713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3600" dirty="0">
                <a:solidFill>
                  <a:prstClr val="black"/>
                </a:solidFill>
              </a:rPr>
              <a:t>干上下义关系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8-3-4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disadvantages were overlooked, e. g. effect of changes on 36 …………..</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834 6">
            <a:hlinkClick r:id="" action="ppaction://media"/>
            <a:extLst>
              <a:ext uri="{FF2B5EF4-FFF2-40B4-BE49-F238E27FC236}">
                <a16:creationId xmlns:a16="http://schemas.microsoft.com/office/drawing/2014/main" id="{E5482422-BE75-4630-8ABB-18FAC7EBEB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23730" y="179108"/>
            <a:ext cx="501929" cy="501929"/>
          </a:xfrm>
          <a:prstGeom prst="rect">
            <a:avLst/>
          </a:prstGeom>
        </p:spPr>
      </p:pic>
    </p:spTree>
    <p:extLst>
      <p:ext uri="{BB962C8B-B14F-4D97-AF65-F5344CB8AC3E}">
        <p14:creationId xmlns:p14="http://schemas.microsoft.com/office/powerpoint/2010/main" val="19807177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67000" y="11521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3600" dirty="0">
                <a:solidFill>
                  <a:prstClr val="black"/>
                </a:solidFill>
              </a:rPr>
              <a:t>干</a:t>
            </a:r>
            <a:r>
              <a:rPr kumimoji="1" lang="zh-CN" altLang="en-US" sz="3600" dirty="0">
                <a:solidFill>
                  <a:srgbClr val="92D050"/>
                </a:solidFill>
              </a:rPr>
              <a:t>上</a:t>
            </a:r>
            <a:r>
              <a:rPr kumimoji="1" lang="zh-CN" altLang="en-US" sz="3600" dirty="0">
                <a:solidFill>
                  <a:srgbClr val="FF0000"/>
                </a:solidFill>
              </a:rPr>
              <a:t>下</a:t>
            </a:r>
            <a:r>
              <a:rPr kumimoji="1" lang="zh-CN" altLang="en-US" sz="3600" dirty="0">
                <a:solidFill>
                  <a:prstClr val="black"/>
                </a:solidFill>
              </a:rPr>
              <a:t>义关系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8-3-4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srgbClr val="92D050"/>
                </a:solidFill>
              </a:rPr>
              <a:t>disadvantages</a:t>
            </a:r>
            <a:r>
              <a:rPr lang="en-US" altLang="zh-CN" sz="1800" b="1" dirty="0">
                <a:solidFill>
                  <a:prstClr val="black"/>
                </a:solidFill>
              </a:rPr>
              <a:t> were overlooked, </a:t>
            </a:r>
            <a:r>
              <a:rPr lang="en-US" altLang="zh-CN" sz="1800" b="1" dirty="0">
                <a:solidFill>
                  <a:srgbClr val="FF0000"/>
                </a:solidFill>
              </a:rPr>
              <a:t>e. g. effect of changes on 36 …………..</a:t>
            </a:r>
            <a:endParaRPr kumimoji="1" lang="zh-CN" altLang="en-US" sz="18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endParaRPr>
          </a:p>
        </p:txBody>
      </p:sp>
      <p:pic>
        <p:nvPicPr>
          <p:cNvPr id="5" name="834 6">
            <a:hlinkClick r:id="" action="ppaction://media"/>
            <a:extLst>
              <a:ext uri="{FF2B5EF4-FFF2-40B4-BE49-F238E27FC236}">
                <a16:creationId xmlns:a16="http://schemas.microsoft.com/office/drawing/2014/main" id="{E5482422-BE75-4630-8ABB-18FAC7EBEB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17545" y="115211"/>
            <a:ext cx="614509" cy="614509"/>
          </a:xfrm>
          <a:prstGeom prst="rect">
            <a:avLst/>
          </a:prstGeom>
        </p:spPr>
      </p:pic>
      <p:sp>
        <p:nvSpPr>
          <p:cNvPr id="4" name="矩形 3">
            <a:extLst>
              <a:ext uri="{FF2B5EF4-FFF2-40B4-BE49-F238E27FC236}">
                <a16:creationId xmlns:a16="http://schemas.microsoft.com/office/drawing/2014/main" id="{A93A093E-26D5-4504-9908-8D5B1BD75A0B}"/>
              </a:ext>
            </a:extLst>
          </p:cNvPr>
          <p:cNvSpPr/>
          <p:nvPr/>
        </p:nvSpPr>
        <p:spPr>
          <a:xfrm>
            <a:off x="2422357" y="3641104"/>
            <a:ext cx="7383379" cy="923330"/>
          </a:xfrm>
          <a:prstGeom prst="rect">
            <a:avLst/>
          </a:prstGeom>
        </p:spPr>
        <p:txBody>
          <a:bodyPr wrap="square">
            <a:spAutoFit/>
          </a:bodyPr>
          <a:lstStyle/>
          <a:p>
            <a:r>
              <a:rPr lang="en-US" altLang="zh-CN" dirty="0"/>
              <a:t>but there are also </a:t>
            </a:r>
            <a:r>
              <a:rPr lang="en-US" altLang="zh-CN" dirty="0">
                <a:solidFill>
                  <a:srgbClr val="92D050"/>
                </a:solidFill>
              </a:rPr>
              <a:t>disadvantages</a:t>
            </a:r>
            <a:r>
              <a:rPr lang="en-US" altLang="zh-CN" dirty="0"/>
              <a:t> that have been overlooked. </a:t>
            </a:r>
            <a:r>
              <a:rPr lang="en-US" altLang="zh-CN" dirty="0">
                <a:solidFill>
                  <a:srgbClr val="FF0000"/>
                </a:solidFill>
              </a:rPr>
              <a:t>For example, the modifications might compromise safety(Q36) in some way. </a:t>
            </a:r>
            <a:endParaRPr lang="zh-CN" altLang="en-US" dirty="0">
              <a:solidFill>
                <a:srgbClr val="FF0000"/>
              </a:solidFill>
            </a:endParaRPr>
          </a:p>
        </p:txBody>
      </p:sp>
    </p:spTree>
    <p:extLst>
      <p:ext uri="{BB962C8B-B14F-4D97-AF65-F5344CB8AC3E}">
        <p14:creationId xmlns:p14="http://schemas.microsoft.com/office/powerpoint/2010/main" val="148298249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52761C1-2725-944D-A9C7-10A740F901A1}"/>
              </a:ext>
            </a:extLst>
          </p:cNvPr>
          <p:cNvSpPr txBox="1">
            <a:spLocks/>
          </p:cNvSpPr>
          <p:nvPr/>
        </p:nvSpPr>
        <p:spPr>
          <a:xfrm>
            <a:off x="2717104" y="1521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3600" dirty="0">
                <a:solidFill>
                  <a:prstClr val="black"/>
                </a:solidFill>
              </a:rPr>
              <a:t>干上下义关系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4" name="矩形 3">
            <a:extLst>
              <a:ext uri="{FF2B5EF4-FFF2-40B4-BE49-F238E27FC236}">
                <a16:creationId xmlns:a16="http://schemas.microsoft.com/office/drawing/2014/main" id="{5B3EFD79-80F4-4040-99A8-9493F4AAE4CC}"/>
              </a:ext>
            </a:extLst>
          </p:cNvPr>
          <p:cNvSpPr/>
          <p:nvPr/>
        </p:nvSpPr>
        <p:spPr>
          <a:xfrm>
            <a:off x="838200" y="1690688"/>
            <a:ext cx="9359348" cy="461665"/>
          </a:xfrm>
          <a:prstGeom prst="rect">
            <a:avLst/>
          </a:prstGeom>
        </p:spPr>
        <p:txBody>
          <a:bodyPr wrap="square">
            <a:spAutoFit/>
          </a:bodyPr>
          <a:lstStyle/>
          <a:p>
            <a:r>
              <a:rPr lang="en-US" altLang="zh-CN" sz="2400" kern="100" dirty="0">
                <a:latin typeface="Arial" panose="020B0604020202020204" pitchFamily="34" charset="0"/>
                <a:ea typeface="DengXian" panose="02010600030101010101" pitchFamily="2" charset="-122"/>
              </a:rPr>
              <a:t>traditional activities were affected, especially 39…………………</a:t>
            </a:r>
            <a:r>
              <a:rPr lang="zh-CN" altLang="zh-CN" sz="2400" dirty="0"/>
              <a:t> </a:t>
            </a:r>
            <a:endParaRPr lang="zh-CN" altLang="en-US" sz="2400" dirty="0"/>
          </a:p>
        </p:txBody>
      </p:sp>
      <p:pic>
        <p:nvPicPr>
          <p:cNvPr id="6" name="Test 4 Section4.mp3" descr="Test 4 Section4.mp3">
            <a:hlinkClick r:id="" action="ppaction://media"/>
            <a:extLst>
              <a:ext uri="{FF2B5EF4-FFF2-40B4-BE49-F238E27FC236}">
                <a16:creationId xmlns:a16="http://schemas.microsoft.com/office/drawing/2014/main" id="{19023B5C-184A-254B-B7DA-EE899D9F98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00514" y="0"/>
            <a:ext cx="748779" cy="748779"/>
          </a:xfrm>
          <a:prstGeom prst="rect">
            <a:avLst/>
          </a:prstGeom>
        </p:spPr>
      </p:pic>
    </p:spTree>
    <p:extLst>
      <p:ext uri="{BB962C8B-B14F-4D97-AF65-F5344CB8AC3E}">
        <p14:creationId xmlns:p14="http://schemas.microsoft.com/office/powerpoint/2010/main" val="330118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52761C1-2725-944D-A9C7-10A740F901A1}"/>
              </a:ext>
            </a:extLst>
          </p:cNvPr>
          <p:cNvSpPr txBox="1">
            <a:spLocks/>
          </p:cNvSpPr>
          <p:nvPr/>
        </p:nvSpPr>
        <p:spPr>
          <a:xfrm>
            <a:off x="2591843" y="1640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a:t>
            </a:r>
            <a:r>
              <a:rPr kumimoji="1" lang="zh-CN" altLang="en-US" sz="3600" dirty="0">
                <a:solidFill>
                  <a:prstClr val="black"/>
                </a:solidFill>
              </a:rPr>
              <a:t>干</a:t>
            </a:r>
            <a:r>
              <a:rPr kumimoji="1" lang="zh-CN" altLang="en-US" sz="3600" dirty="0">
                <a:solidFill>
                  <a:srgbClr val="92D050"/>
                </a:solidFill>
              </a:rPr>
              <a:t>上</a:t>
            </a:r>
            <a:r>
              <a:rPr kumimoji="1" lang="zh-CN" altLang="en-US" sz="3600" dirty="0">
                <a:solidFill>
                  <a:srgbClr val="FF0000"/>
                </a:solidFill>
              </a:rPr>
              <a:t>下</a:t>
            </a:r>
            <a:r>
              <a:rPr kumimoji="1" lang="zh-CN" altLang="en-US" sz="3600" dirty="0">
                <a:solidFill>
                  <a:prstClr val="black"/>
                </a:solidFill>
              </a:rPr>
              <a:t>义关系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4" name="矩形 3">
            <a:extLst>
              <a:ext uri="{FF2B5EF4-FFF2-40B4-BE49-F238E27FC236}">
                <a16:creationId xmlns:a16="http://schemas.microsoft.com/office/drawing/2014/main" id="{5B3EFD79-80F4-4040-99A8-9493F4AAE4CC}"/>
              </a:ext>
            </a:extLst>
          </p:cNvPr>
          <p:cNvSpPr/>
          <p:nvPr/>
        </p:nvSpPr>
        <p:spPr>
          <a:xfrm>
            <a:off x="838200" y="1690688"/>
            <a:ext cx="9359348" cy="461665"/>
          </a:xfrm>
          <a:prstGeom prst="rect">
            <a:avLst/>
          </a:prstGeom>
        </p:spPr>
        <p:txBody>
          <a:bodyPr wrap="square">
            <a:spAutoFit/>
          </a:bodyPr>
          <a:lstStyle/>
          <a:p>
            <a:r>
              <a:rPr lang="en-US" altLang="zh-CN" sz="2400" kern="100" dirty="0">
                <a:solidFill>
                  <a:srgbClr val="92D050"/>
                </a:solidFill>
                <a:latin typeface="Arial" panose="020B0604020202020204" pitchFamily="34" charset="0"/>
                <a:ea typeface="DengXian" panose="02010600030101010101" pitchFamily="2" charset="-122"/>
              </a:rPr>
              <a:t>traditional activiti</a:t>
            </a:r>
            <a:r>
              <a:rPr lang="en-US" altLang="zh-CN" sz="2400" kern="100" dirty="0">
                <a:latin typeface="Arial" panose="020B0604020202020204" pitchFamily="34" charset="0"/>
                <a:ea typeface="DengXian" panose="02010600030101010101" pitchFamily="2" charset="-122"/>
              </a:rPr>
              <a:t>es were affected, </a:t>
            </a:r>
            <a:r>
              <a:rPr lang="en-US" altLang="zh-CN" sz="2400" kern="100" dirty="0">
                <a:solidFill>
                  <a:srgbClr val="FF0000"/>
                </a:solidFill>
                <a:latin typeface="Arial" panose="020B0604020202020204" pitchFamily="34" charset="0"/>
                <a:ea typeface="DengXian" panose="02010600030101010101" pitchFamily="2" charset="-122"/>
              </a:rPr>
              <a:t>especially</a:t>
            </a:r>
            <a:r>
              <a:rPr lang="en-US" altLang="zh-CN" sz="2400" kern="100" dirty="0">
                <a:latin typeface="Arial" panose="020B0604020202020204" pitchFamily="34" charset="0"/>
                <a:ea typeface="DengXian" panose="02010600030101010101" pitchFamily="2" charset="-122"/>
              </a:rPr>
              <a:t> 39…………………</a:t>
            </a:r>
            <a:r>
              <a:rPr lang="zh-CN" altLang="zh-CN" sz="2400" dirty="0"/>
              <a:t> </a:t>
            </a:r>
            <a:endParaRPr lang="zh-CN" altLang="en-US" sz="2400" dirty="0"/>
          </a:p>
        </p:txBody>
      </p:sp>
      <p:sp>
        <p:nvSpPr>
          <p:cNvPr id="5" name="矩形 4">
            <a:extLst>
              <a:ext uri="{FF2B5EF4-FFF2-40B4-BE49-F238E27FC236}">
                <a16:creationId xmlns:a16="http://schemas.microsoft.com/office/drawing/2014/main" id="{7E974E1E-74F4-2447-BAD0-144D2D508C08}"/>
              </a:ext>
            </a:extLst>
          </p:cNvPr>
          <p:cNvSpPr/>
          <p:nvPr/>
        </p:nvSpPr>
        <p:spPr>
          <a:xfrm>
            <a:off x="838200" y="3016251"/>
            <a:ext cx="10293626" cy="646331"/>
          </a:xfrm>
          <a:prstGeom prst="rect">
            <a:avLst/>
          </a:prstGeom>
        </p:spPr>
        <p:txBody>
          <a:bodyPr wrap="square">
            <a:spAutoFit/>
          </a:bodyPr>
          <a:lstStyle/>
          <a:p>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This flooded many familiar land features and also caused a great deal of disruption to </a:t>
            </a:r>
            <a:r>
              <a:rPr lang="en-US" altLang="zh-CN" dirty="0">
                <a:solidFill>
                  <a:srgbClr val="92D050"/>
                </a:solidFill>
                <a:latin typeface="Arial" panose="020B0604020202020204" pitchFamily="34" charset="0"/>
                <a:ea typeface="DengXian" panose="02010600030101010101" pitchFamily="2" charset="-122"/>
                <a:cs typeface="DengXian" panose="02010600030101010101" pitchFamily="2" charset="-122"/>
              </a:rPr>
              <a:t>traditional patterns of life</a:t>
            </a:r>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 </a:t>
            </a:r>
            <a:r>
              <a:rPr lang="en-US" altLang="zh-CN" u="sng"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hunting</a:t>
            </a:r>
            <a:r>
              <a:rPr lang="en-US" altLang="zh-CN" dirty="0">
                <a:solidFill>
                  <a:srgbClr val="FF0000"/>
                </a:solidFill>
                <a:latin typeface="Arial" panose="020B0604020202020204" pitchFamily="34" charset="0"/>
                <a:ea typeface="DengXian" panose="02010600030101010101" pitchFamily="2" charset="-122"/>
                <a:cs typeface="DengXian" panose="02010600030101010101" pitchFamily="2" charset="-122"/>
              </a:rPr>
              <a:t>(Q39) in particular</a:t>
            </a:r>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 </a:t>
            </a:r>
            <a:endParaRPr lang="zh-CN" altLang="en-US" dirty="0"/>
          </a:p>
        </p:txBody>
      </p:sp>
      <p:pic>
        <p:nvPicPr>
          <p:cNvPr id="2" name="Test 4 Section4.mp3" descr="Test 4 Section4.mp3">
            <a:hlinkClick r:id="" action="ppaction://media"/>
            <a:extLst>
              <a:ext uri="{FF2B5EF4-FFF2-40B4-BE49-F238E27FC236}">
                <a16:creationId xmlns:a16="http://schemas.microsoft.com/office/drawing/2014/main" id="{81A2D69F-344D-964B-97A1-08C13D5DEC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81308" y="-37109"/>
            <a:ext cx="936669" cy="936669"/>
          </a:xfrm>
          <a:prstGeom prst="rect">
            <a:avLst/>
          </a:prstGeom>
        </p:spPr>
      </p:pic>
    </p:spTree>
    <p:extLst>
      <p:ext uri="{BB962C8B-B14F-4D97-AF65-F5344CB8AC3E}">
        <p14:creationId xmlns:p14="http://schemas.microsoft.com/office/powerpoint/2010/main" val="18979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9" name="标题 1">
            <a:extLst>
              <a:ext uri="{FF2B5EF4-FFF2-40B4-BE49-F238E27FC236}">
                <a16:creationId xmlns:a16="http://schemas.microsoft.com/office/drawing/2014/main" id="{D8E47F8F-599E-DD49-B6FB-796ABEE5FE47}"/>
              </a:ext>
            </a:extLst>
          </p:cNvPr>
          <p:cNvSpPr txBox="1">
            <a:spLocks/>
          </p:cNvSpPr>
          <p:nvPr/>
        </p:nvSpPr>
        <p:spPr>
          <a:xfrm>
            <a:off x="666077" y="3429000"/>
            <a:ext cx="9144000" cy="1006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听力题干逻辑关系训练包</a:t>
            </a:r>
            <a:endParaRPr kumimoji="1" lang="zh-CN" altLang="en-US"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772483A-F57C-9044-B4F9-C75C899645D1}"/>
              </a:ext>
            </a:extLst>
          </p:cNvPr>
          <p:cNvSpPr/>
          <p:nvPr/>
        </p:nvSpPr>
        <p:spPr>
          <a:xfrm>
            <a:off x="830415" y="4610491"/>
            <a:ext cx="2954655" cy="461665"/>
          </a:xfrm>
          <a:prstGeom prst="rect">
            <a:avLst/>
          </a:prstGeom>
        </p:spPr>
        <p:txBody>
          <a:bodyPr wrap="none">
            <a:spAutoFit/>
          </a:bodyPr>
          <a:lstStyle/>
          <a:p>
            <a:r>
              <a:rPr kumimoji="1" lang="zh-CN" altLang="en-US" sz="2400" dirty="0">
                <a:latin typeface="Microsoft YaHei" panose="020B0503020204020204" pitchFamily="34" charset="-122"/>
                <a:ea typeface="Microsoft YaHei" panose="020B0503020204020204" pitchFamily="34" charset="-122"/>
              </a:rPr>
              <a:t>题干上下义关系汇总</a:t>
            </a:r>
          </a:p>
        </p:txBody>
      </p:sp>
    </p:spTree>
    <p:extLst>
      <p:ext uri="{BB962C8B-B14F-4D97-AF65-F5344CB8AC3E}">
        <p14:creationId xmlns:p14="http://schemas.microsoft.com/office/powerpoint/2010/main" val="157411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04370" y="12713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题干上下义（举例）关系 </a:t>
            </a:r>
            <a:r>
              <a:rPr kumimoji="1" lang="en-US" altLang="zh-CN" sz="3200" dirty="0"/>
              <a:t>9-2-4</a:t>
            </a:r>
            <a:endParaRPr kumimoji="1" lang="zh-CN" altLang="en-US" sz="3200" dirty="0"/>
          </a:p>
        </p:txBody>
      </p:sp>
      <p:pic>
        <p:nvPicPr>
          <p:cNvPr id="5" name="图片 4" descr="手机屏幕截图&#10;&#10;描述已自动生成">
            <a:extLst>
              <a:ext uri="{FF2B5EF4-FFF2-40B4-BE49-F238E27FC236}">
                <a16:creationId xmlns:a16="http://schemas.microsoft.com/office/drawing/2014/main" id="{72258ED7-9C36-7046-8170-1437FBE5A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690688"/>
            <a:ext cx="10515601" cy="1851184"/>
          </a:xfrm>
          <a:prstGeom prst="rect">
            <a:avLst/>
          </a:prstGeom>
        </p:spPr>
      </p:pic>
      <p:pic>
        <p:nvPicPr>
          <p:cNvPr id="3" name="08_0256_33s.mp3" descr="08_0256_33s.mp3">
            <a:hlinkClick r:id="" action="ppaction://media"/>
            <a:extLst>
              <a:ext uri="{FF2B5EF4-FFF2-40B4-BE49-F238E27FC236}">
                <a16:creationId xmlns:a16="http://schemas.microsoft.com/office/drawing/2014/main" id="{DA3DD2EC-BB72-744C-8B95-44409C1C76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79283" y="-77863"/>
            <a:ext cx="812800" cy="812800"/>
          </a:xfrm>
          <a:prstGeom prst="rect">
            <a:avLst/>
          </a:prstGeom>
        </p:spPr>
      </p:pic>
    </p:spTree>
    <p:extLst>
      <p:ext uri="{BB962C8B-B14F-4D97-AF65-F5344CB8AC3E}">
        <p14:creationId xmlns:p14="http://schemas.microsoft.com/office/powerpoint/2010/main" val="417543003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33016" fill="hold"/>
                                        <p:tgtEl>
                                          <p:spTgt spid="3"/>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04577" y="1513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题干上下义（举例）关系 </a:t>
            </a:r>
            <a:r>
              <a:rPr kumimoji="1" lang="en-US" altLang="zh-CN" sz="3200" dirty="0"/>
              <a:t>9-2-4</a:t>
            </a:r>
            <a:endParaRPr kumimoji="1" lang="zh-CN" altLang="en-US" sz="3200" dirty="0"/>
          </a:p>
        </p:txBody>
      </p:sp>
      <p:pic>
        <p:nvPicPr>
          <p:cNvPr id="5" name="图片 4" descr="手机屏幕截图&#10;&#10;描述已自动生成">
            <a:extLst>
              <a:ext uri="{FF2B5EF4-FFF2-40B4-BE49-F238E27FC236}">
                <a16:creationId xmlns:a16="http://schemas.microsoft.com/office/drawing/2014/main" id="{72258ED7-9C36-7046-8170-1437FBE5A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690688"/>
            <a:ext cx="10515601" cy="1851184"/>
          </a:xfrm>
          <a:prstGeom prst="rect">
            <a:avLst/>
          </a:prstGeom>
        </p:spPr>
      </p:pic>
      <p:sp>
        <p:nvSpPr>
          <p:cNvPr id="6" name="矩形 5">
            <a:extLst>
              <a:ext uri="{FF2B5EF4-FFF2-40B4-BE49-F238E27FC236}">
                <a16:creationId xmlns:a16="http://schemas.microsoft.com/office/drawing/2014/main" id="{5585695B-74F3-ED43-9729-54CF2881C303}"/>
              </a:ext>
            </a:extLst>
          </p:cNvPr>
          <p:cNvSpPr/>
          <p:nvPr/>
        </p:nvSpPr>
        <p:spPr>
          <a:xfrm>
            <a:off x="838200" y="3755604"/>
            <a:ext cx="10515600" cy="1200329"/>
          </a:xfrm>
          <a:prstGeom prst="rect">
            <a:avLst/>
          </a:prstGeom>
        </p:spPr>
        <p:txBody>
          <a:bodyPr wrap="square">
            <a:spAutoFit/>
          </a:bodyPr>
          <a:lstStyle/>
          <a:p>
            <a:pPr algn="just"/>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Each one is </a:t>
            </a:r>
            <a:r>
              <a:rPr lang="en-US" altLang="zh-CN" kern="100" dirty="0" err="1">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co-ordinated</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at the top by a small group</a:t>
            </a:r>
            <a:r>
              <a:rPr lang="en-US" altLang="zh-CN" kern="100" dirty="0">
                <a:solidFill>
                  <a:srgbClr val="000000"/>
                </a:solidFill>
                <a:uFill>
                  <a:solidFill>
                    <a:srgbClr val="000000"/>
                  </a:solidFill>
                </a:uFill>
                <a:latin typeface="DengXian" panose="02010600030101010101" pitchFamily="2" charset="-122"/>
                <a:ea typeface="DengXian" panose="02010600030101010101" pitchFamily="2" charset="-122"/>
              </a:rPr>
              <a:t> </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of senior managers, and typically everyone's job is controlled by </a:t>
            </a:r>
            <a:r>
              <a:rPr lang="en-US" altLang="zh-CN" kern="100"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sets of rules and procedures - for example, there are specific job descriptions,</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rules for discipline, and so on.</a:t>
            </a:r>
            <a:endParaRPr lang="en-US" altLang="zh-CN" kern="100" dirty="0">
              <a:solidFill>
                <a:srgbClr val="000000"/>
              </a:solidFill>
              <a:uFill>
                <a:solidFill>
                  <a:srgbClr val="000000"/>
                </a:solidFill>
              </a:uFill>
              <a:latin typeface="DengXian" panose="02010600030101010101" pitchFamily="2" charset="-122"/>
              <a:ea typeface="DengXian" panose="02010600030101010101" pitchFamily="2" charset="-122"/>
            </a:endParaRPr>
          </a:p>
          <a:p>
            <a:pPr algn="just"/>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rPr>
              <a:t> </a:t>
            </a:r>
            <a:endParaRPr lang="en-US" altLang="zh-CN" kern="100" dirty="0">
              <a:solidFill>
                <a:srgbClr val="000000"/>
              </a:solidFill>
              <a:uFill>
                <a:solidFill>
                  <a:srgbClr val="000000"/>
                </a:solidFill>
              </a:uFill>
              <a:latin typeface="DengXian" panose="02010600030101010101" pitchFamily="2" charset="-122"/>
              <a:ea typeface="DengXian" panose="02010600030101010101" pitchFamily="2" charset="-122"/>
            </a:endParaRPr>
          </a:p>
        </p:txBody>
      </p:sp>
      <p:pic>
        <p:nvPicPr>
          <p:cNvPr id="3" name="08_0256_33s.mp3" descr="08_0256_33s.mp3">
            <a:hlinkClick r:id="" action="ppaction://media"/>
            <a:extLst>
              <a:ext uri="{FF2B5EF4-FFF2-40B4-BE49-F238E27FC236}">
                <a16:creationId xmlns:a16="http://schemas.microsoft.com/office/drawing/2014/main" id="{DA3DD2EC-BB72-744C-8B95-44409C1C76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54231" y="-29337"/>
            <a:ext cx="812800" cy="812800"/>
          </a:xfrm>
          <a:prstGeom prst="rect">
            <a:avLst/>
          </a:prstGeom>
        </p:spPr>
      </p:pic>
    </p:spTree>
    <p:extLst>
      <p:ext uri="{BB962C8B-B14F-4D97-AF65-F5344CB8AC3E}">
        <p14:creationId xmlns:p14="http://schemas.microsoft.com/office/powerpoint/2010/main" val="2223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 fill="hold" display="0">
                  <p:stCondLst>
                    <p:cond delay="indefinite"/>
                  </p:stCondLst>
                  <p:endCondLst>
                    <p:cond evt="onStopAudio" delay="0">
                      <p:tgtEl>
                        <p:sldTgt/>
                      </p:tgtEl>
                    </p:cond>
                  </p:endCondLst>
                </p:cTn>
                <p:tgtEl>
                  <p:spTgt spid="3"/>
                </p:tgtEl>
              </p:cMediaNode>
            </p:audi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3016" fill="hold"/>
                                        <p:tgtEl>
                                          <p:spTgt spid="3"/>
                                        </p:tgtEl>
                                      </p:cBhvr>
                                    </p:cmd>
                                  </p:childTnLst>
                                </p:cTn>
                              </p:par>
                            </p:childTnLst>
                          </p:cTn>
                        </p:par>
                      </p:childTnLst>
                    </p:cTn>
                  </p:par>
                </p:childTnLst>
              </p:cTn>
              <p:nextCondLst>
                <p:cond evt="onClick" delay="0">
                  <p:tgtEl>
                    <p:spTgt spid="2"/>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67000" y="1325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a:t>
            </a:r>
            <a:r>
              <a:rPr kumimoji="1" lang="zh-CN" altLang="en-US" sz="3200" dirty="0">
                <a:solidFill>
                  <a:srgbClr val="000000"/>
                </a:solidFill>
              </a:rPr>
              <a:t>上下义</a:t>
            </a:r>
            <a:r>
              <a:rPr kumimoji="1" lang="zh-CN" altLang="en-US" sz="3200" dirty="0"/>
              <a:t>（举例）关系 </a:t>
            </a:r>
            <a:r>
              <a:rPr kumimoji="1" lang="en-US" altLang="zh-CN" sz="3200" dirty="0"/>
              <a:t>9-4-4</a:t>
            </a:r>
            <a:endParaRPr kumimoji="1" lang="zh-CN" altLang="en-US" sz="3200" dirty="0"/>
          </a:p>
        </p:txBody>
      </p:sp>
      <p:pic>
        <p:nvPicPr>
          <p:cNvPr id="4" name="16 (mp3cut.net) (2)">
            <a:hlinkClick r:id="" action="ppaction://media"/>
            <a:extLst>
              <a:ext uri="{FF2B5EF4-FFF2-40B4-BE49-F238E27FC236}">
                <a16:creationId xmlns:a16="http://schemas.microsoft.com/office/drawing/2014/main" id="{87BB2288-6DFA-4B35-9D3E-8D899B7212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53837" y="0"/>
            <a:ext cx="720000" cy="720000"/>
          </a:xfrm>
          <a:prstGeom prst="rect">
            <a:avLst/>
          </a:prstGeom>
        </p:spPr>
      </p:pic>
      <p:pic>
        <p:nvPicPr>
          <p:cNvPr id="5" name="图片 4">
            <a:extLst>
              <a:ext uri="{FF2B5EF4-FFF2-40B4-BE49-F238E27FC236}">
                <a16:creationId xmlns:a16="http://schemas.microsoft.com/office/drawing/2014/main" id="{276DF395-9E64-4D2C-97FB-1FB5B81D29DA}"/>
              </a:ext>
            </a:extLst>
          </p:cNvPr>
          <p:cNvPicPr>
            <a:picLocks noChangeAspect="1"/>
          </p:cNvPicPr>
          <p:nvPr/>
        </p:nvPicPr>
        <p:blipFill>
          <a:blip r:embed="rId5"/>
          <a:stretch>
            <a:fillRect/>
          </a:stretch>
        </p:blipFill>
        <p:spPr>
          <a:xfrm>
            <a:off x="1574131" y="1890712"/>
            <a:ext cx="8686800" cy="1952625"/>
          </a:xfrm>
          <a:prstGeom prst="rect">
            <a:avLst/>
          </a:prstGeom>
        </p:spPr>
      </p:pic>
    </p:spTree>
    <p:extLst>
      <p:ext uri="{BB962C8B-B14F-4D97-AF65-F5344CB8AC3E}">
        <p14:creationId xmlns:p14="http://schemas.microsoft.com/office/powerpoint/2010/main" val="20100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42156" y="13374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a:t>题干</a:t>
            </a:r>
            <a:r>
              <a:rPr kumimoji="1" lang="zh-CN" altLang="en-US" sz="2800" dirty="0">
                <a:solidFill>
                  <a:srgbClr val="00B050"/>
                </a:solidFill>
              </a:rPr>
              <a:t>上</a:t>
            </a:r>
            <a:r>
              <a:rPr kumimoji="1" lang="zh-CN" altLang="en-US" sz="2800" dirty="0">
                <a:solidFill>
                  <a:srgbClr val="FF0000"/>
                </a:solidFill>
              </a:rPr>
              <a:t>下</a:t>
            </a:r>
            <a:r>
              <a:rPr kumimoji="1" lang="zh-CN" altLang="en-US" sz="2800" dirty="0"/>
              <a:t>义（举例）关系 </a:t>
            </a:r>
            <a:r>
              <a:rPr kumimoji="1" lang="en-US" altLang="zh-CN" sz="2800" dirty="0"/>
              <a:t>9-4-4</a:t>
            </a:r>
            <a:endParaRPr kumimoji="1" lang="zh-CN" altLang="en-US" sz="2800" dirty="0"/>
          </a:p>
        </p:txBody>
      </p:sp>
      <p:sp>
        <p:nvSpPr>
          <p:cNvPr id="4" name="矩形 3">
            <a:extLst>
              <a:ext uri="{FF2B5EF4-FFF2-40B4-BE49-F238E27FC236}">
                <a16:creationId xmlns:a16="http://schemas.microsoft.com/office/drawing/2014/main" id="{91D661B6-D420-47E9-A7F1-4A14CECBDA4A}"/>
              </a:ext>
            </a:extLst>
          </p:cNvPr>
          <p:cNvSpPr/>
          <p:nvPr/>
        </p:nvSpPr>
        <p:spPr>
          <a:xfrm>
            <a:off x="838200" y="4231427"/>
            <a:ext cx="10158663" cy="923330"/>
          </a:xfrm>
          <a:prstGeom prst="rect">
            <a:avLst/>
          </a:prstGeom>
        </p:spPr>
        <p:txBody>
          <a:bodyPr wrap="square">
            <a:spAutoFit/>
          </a:bodyPr>
          <a:lstStyle/>
          <a:p>
            <a:r>
              <a:rPr lang="en-US" altLang="zh-CN" dirty="0">
                <a:solidFill>
                  <a:srgbClr val="00B050"/>
                </a:solidFill>
              </a:rPr>
              <a:t>The first species to generate a lot of interesting information</a:t>
            </a:r>
            <a:r>
              <a:rPr lang="en-US" altLang="zh-CN" dirty="0"/>
              <a:t> was </a:t>
            </a:r>
            <a:r>
              <a:rPr lang="en-US" altLang="zh-CN" dirty="0">
                <a:solidFill>
                  <a:srgbClr val="FF0000"/>
                </a:solidFill>
              </a:rPr>
              <a:t>frogs</a:t>
            </a:r>
            <a:r>
              <a:rPr lang="en-US" altLang="zh-CN" dirty="0"/>
              <a:t>. And there was a clear pattern here-they proliferate where there is suitable water. Garden ponds are on the increase, rural ponds are disappearing, leading to massive migration to the towns.</a:t>
            </a:r>
          </a:p>
        </p:txBody>
      </p:sp>
      <p:pic>
        <p:nvPicPr>
          <p:cNvPr id="6" name="16 (mp3cut.net) (2)">
            <a:hlinkClick r:id="" action="ppaction://media"/>
            <a:extLst>
              <a:ext uri="{FF2B5EF4-FFF2-40B4-BE49-F238E27FC236}">
                <a16:creationId xmlns:a16="http://schemas.microsoft.com/office/drawing/2014/main" id="{09910767-BB58-4C18-A211-D59C55C7D9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25008" y="75156"/>
            <a:ext cx="577755" cy="577755"/>
          </a:xfrm>
          <a:prstGeom prst="rect">
            <a:avLst/>
          </a:prstGeom>
        </p:spPr>
      </p:pic>
      <p:pic>
        <p:nvPicPr>
          <p:cNvPr id="7" name="图片 6">
            <a:extLst>
              <a:ext uri="{FF2B5EF4-FFF2-40B4-BE49-F238E27FC236}">
                <a16:creationId xmlns:a16="http://schemas.microsoft.com/office/drawing/2014/main" id="{F866F75C-2A4F-484E-BC20-BA3D0FA9CB2B}"/>
              </a:ext>
            </a:extLst>
          </p:cNvPr>
          <p:cNvPicPr>
            <a:picLocks noChangeAspect="1"/>
          </p:cNvPicPr>
          <p:nvPr/>
        </p:nvPicPr>
        <p:blipFill>
          <a:blip r:embed="rId5"/>
          <a:stretch>
            <a:fillRect/>
          </a:stretch>
        </p:blipFill>
        <p:spPr>
          <a:xfrm>
            <a:off x="1574131" y="1890712"/>
            <a:ext cx="8686800" cy="1952625"/>
          </a:xfrm>
          <a:prstGeom prst="rect">
            <a:avLst/>
          </a:prstGeom>
        </p:spPr>
      </p:pic>
    </p:spTree>
    <p:extLst>
      <p:ext uri="{BB962C8B-B14F-4D97-AF65-F5344CB8AC3E}">
        <p14:creationId xmlns:p14="http://schemas.microsoft.com/office/powerpoint/2010/main" val="163044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16896" y="9310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题干上下义关系 </a:t>
            </a:r>
            <a:r>
              <a:rPr kumimoji="1" lang="en-US" altLang="zh-CN" sz="3600" dirty="0"/>
              <a:t>10-4-4</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510505" y="1877140"/>
            <a:ext cx="11466848" cy="8789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Pollutants such as </a:t>
            </a:r>
            <a:r>
              <a:rPr lang="en-US" altLang="zh-CN" sz="2400" b="1" dirty="0"/>
              <a:t>38.</a:t>
            </a:r>
            <a:r>
              <a:rPr lang="en-US" altLang="zh-CN" sz="2400" dirty="0"/>
              <a:t> _______________ could be removed from water more easily.</a:t>
            </a:r>
            <a:r>
              <a:rPr lang="zh-CN" altLang="zh-CN" sz="2400" dirty="0"/>
              <a:t> </a:t>
            </a:r>
            <a:endParaRPr kumimoji="1" lang="zh-CN" altLang="en-US" sz="2400" dirty="0"/>
          </a:p>
        </p:txBody>
      </p:sp>
      <p:pic>
        <p:nvPicPr>
          <p:cNvPr id="5" name="在线媒体 4" descr="IELTS 10 Test 4 Section 4.mp3">
            <a:hlinkClick r:id="" action="ppaction://media"/>
            <a:extLst>
              <a:ext uri="{FF2B5EF4-FFF2-40B4-BE49-F238E27FC236}">
                <a16:creationId xmlns:a16="http://schemas.microsoft.com/office/drawing/2014/main" id="{69A49A5D-164A-4847-843E-D5E5DBC54A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36459" y="-56916"/>
            <a:ext cx="812800" cy="812800"/>
          </a:xfrm>
          <a:prstGeom prst="rect">
            <a:avLst/>
          </a:prstGeom>
        </p:spPr>
      </p:pic>
    </p:spTree>
    <p:extLst>
      <p:ext uri="{BB962C8B-B14F-4D97-AF65-F5344CB8AC3E}">
        <p14:creationId xmlns:p14="http://schemas.microsoft.com/office/powerpoint/2010/main" val="182093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802944" y="14080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069244"/>
                </a:solidFill>
              </a:rPr>
              <a:t>上</a:t>
            </a:r>
            <a:r>
              <a:rPr kumimoji="1" lang="zh-CN" altLang="en-US" sz="3600" dirty="0">
                <a:solidFill>
                  <a:srgbClr val="FF0000"/>
                </a:solidFill>
              </a:rPr>
              <a:t>下</a:t>
            </a:r>
            <a:r>
              <a:rPr kumimoji="1" lang="zh-CN" altLang="en-US" sz="3600" dirty="0"/>
              <a:t>义关系 </a:t>
            </a:r>
            <a:r>
              <a:rPr kumimoji="1" lang="en-US" altLang="zh-CN" sz="3600" dirty="0"/>
              <a:t>10-4-4</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510505" y="1877140"/>
            <a:ext cx="11466848" cy="8789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rgbClr val="069244"/>
                </a:solidFill>
              </a:rPr>
              <a:t>Pollutants</a:t>
            </a:r>
            <a:r>
              <a:rPr lang="en-US" altLang="zh-CN" sz="2400" dirty="0"/>
              <a:t> </a:t>
            </a:r>
            <a:r>
              <a:rPr lang="en-US" altLang="zh-CN" sz="2400" dirty="0">
                <a:solidFill>
                  <a:srgbClr val="FF0000"/>
                </a:solidFill>
              </a:rPr>
              <a:t>such as </a:t>
            </a:r>
            <a:r>
              <a:rPr lang="en-US" altLang="zh-CN" sz="2400" b="1" dirty="0">
                <a:solidFill>
                  <a:srgbClr val="FF0000"/>
                </a:solidFill>
              </a:rPr>
              <a:t>38.</a:t>
            </a:r>
            <a:r>
              <a:rPr lang="en-US" altLang="zh-CN" sz="2400" dirty="0">
                <a:solidFill>
                  <a:srgbClr val="FF0000"/>
                </a:solidFill>
              </a:rPr>
              <a:t> _______________ </a:t>
            </a:r>
            <a:r>
              <a:rPr lang="en-US" altLang="zh-CN" sz="2400" dirty="0"/>
              <a:t>could be removed from water more easily.</a:t>
            </a:r>
            <a:r>
              <a:rPr lang="zh-CN" altLang="zh-CN" sz="2400" dirty="0"/>
              <a:t> </a:t>
            </a:r>
            <a:endParaRPr kumimoji="1" lang="zh-CN" altLang="en-US" sz="2400" dirty="0"/>
          </a:p>
        </p:txBody>
      </p:sp>
      <p:sp>
        <p:nvSpPr>
          <p:cNvPr id="4" name="矩形 3">
            <a:extLst>
              <a:ext uri="{FF2B5EF4-FFF2-40B4-BE49-F238E27FC236}">
                <a16:creationId xmlns:a16="http://schemas.microsoft.com/office/drawing/2014/main" id="{54A78CA0-D4FF-CE4D-BE4E-08A831D391D4}"/>
              </a:ext>
            </a:extLst>
          </p:cNvPr>
          <p:cNvSpPr/>
          <p:nvPr/>
        </p:nvSpPr>
        <p:spPr>
          <a:xfrm>
            <a:off x="613893" y="3166854"/>
            <a:ext cx="11363460" cy="871970"/>
          </a:xfrm>
          <a:prstGeom prst="rect">
            <a:avLst/>
          </a:prstGeom>
        </p:spPr>
        <p:txBody>
          <a:bodyPr wrap="square">
            <a:spAutoFit/>
          </a:bodyPr>
          <a:lstStyle/>
          <a:p>
            <a:pPr algn="just">
              <a:lnSpc>
                <a:spcPct val="150000"/>
              </a:lnSpc>
              <a:spcAft>
                <a:spcPts val="0"/>
              </a:spcAft>
            </a:pP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On a more local scale, this new technology could help with the clean-up of </a:t>
            </a:r>
            <a:r>
              <a:rPr lang="en-US" altLang="zh-CN" kern="0" dirty="0">
                <a:solidFill>
                  <a:srgbClr val="069244"/>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environmental disasters </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as (Q38)</a:t>
            </a:r>
            <a:r>
              <a:rPr lang="en-US" altLang="zh-CN" kern="0" dirty="0" err="1">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nanotechnoiogy</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will  </a:t>
            </a:r>
            <a:r>
              <a:rPr lang="en-US" altLang="zh-CN"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allow us to remove </a:t>
            </a:r>
            <a:r>
              <a:rPr lang="en-US" altLang="zh-CN" dirty="0">
                <a:solidFill>
                  <a:srgbClr val="FF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oil</a:t>
            </a:r>
            <a:r>
              <a:rPr lang="en-US" altLang="zh-CN"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and </a:t>
            </a:r>
            <a:r>
              <a:rPr lang="en-US" altLang="zh-CN" dirty="0">
                <a:solidFill>
                  <a:srgbClr val="069244"/>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other contaminants </a:t>
            </a:r>
            <a:r>
              <a:rPr lang="en-US" altLang="zh-CN"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from the water far more effectively.</a:t>
            </a:r>
            <a:r>
              <a:rPr lang="zh-CN" altLang="zh-CN" dirty="0"/>
              <a:t> </a:t>
            </a:r>
            <a:endParaRPr lang="zh-CN" altLang="en-US" dirty="0"/>
          </a:p>
        </p:txBody>
      </p:sp>
      <p:pic>
        <p:nvPicPr>
          <p:cNvPr id="5" name="在线媒体 4" descr="IELTS 10 Test 4 Section 4.mp3">
            <a:hlinkClick r:id="" action="ppaction://media"/>
            <a:extLst>
              <a:ext uri="{FF2B5EF4-FFF2-40B4-BE49-F238E27FC236}">
                <a16:creationId xmlns:a16="http://schemas.microsoft.com/office/drawing/2014/main" id="{17D26FC3-0EFA-FC49-A3AE-340ED4634B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11823" y="-33254"/>
            <a:ext cx="812800" cy="812800"/>
          </a:xfrm>
          <a:prstGeom prst="rect">
            <a:avLst/>
          </a:prstGeom>
        </p:spPr>
      </p:pic>
    </p:spTree>
    <p:extLst>
      <p:ext uri="{BB962C8B-B14F-4D97-AF65-F5344CB8AC3E}">
        <p14:creationId xmlns:p14="http://schemas.microsoft.com/office/powerpoint/2010/main" val="270330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41948"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069244"/>
                </a:solidFill>
              </a:rPr>
              <a:t>上</a:t>
            </a:r>
            <a:r>
              <a:rPr kumimoji="1" lang="zh-CN" altLang="en-US" sz="3600" dirty="0">
                <a:solidFill>
                  <a:srgbClr val="FF0000"/>
                </a:solidFill>
              </a:rPr>
              <a:t>下</a:t>
            </a:r>
            <a:r>
              <a:rPr kumimoji="1" lang="zh-CN" altLang="en-US" sz="3600" dirty="0"/>
              <a:t>义关系 </a:t>
            </a:r>
            <a:r>
              <a:rPr kumimoji="1" lang="en-US" altLang="zh-CN" sz="3600" dirty="0"/>
              <a:t>11-4-4</a:t>
            </a:r>
            <a:endParaRPr kumimoji="1" lang="zh-CN" altLang="en-US" sz="3600"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t>Soil and carbon: </a:t>
            </a:r>
            <a:endParaRPr lang="zh-CN" altLang="zh-CN" sz="1800" dirty="0"/>
          </a:p>
          <a:p>
            <a:r>
              <a:rPr lang="zh-CN" altLang="zh-CN" sz="1800" dirty="0"/>
              <a:t>　　</a:t>
            </a:r>
            <a:r>
              <a:rPr lang="en-US" altLang="zh-CN" sz="1800" dirty="0"/>
              <a:t>·   plants turn CO</a:t>
            </a:r>
            <a:r>
              <a:rPr lang="en-US" altLang="zh-CN" sz="1800" baseline="-25000" dirty="0"/>
              <a:t>2</a:t>
            </a:r>
            <a:r>
              <a:rPr lang="en-US" altLang="zh-CN" sz="1800" dirty="0"/>
              <a:t> from the air into </a:t>
            </a:r>
            <a:r>
              <a:rPr lang="en-US" altLang="zh-CN" sz="1800" dirty="0">
                <a:solidFill>
                  <a:srgbClr val="069244"/>
                </a:solidFill>
              </a:rPr>
              <a:t>carbon-based substances </a:t>
            </a:r>
            <a:r>
              <a:rPr lang="en-US" altLang="zh-CN" sz="1800" dirty="0"/>
              <a:t>such as 33 </a:t>
            </a:r>
            <a:r>
              <a:rPr lang="en-US" altLang="zh-CN" sz="1800" dirty="0">
                <a:solidFill>
                  <a:srgbClr val="FF0000"/>
                </a:solidFill>
              </a:rPr>
              <a:t>________ </a:t>
            </a:r>
            <a:endParaRPr lang="zh-CN" altLang="zh-CN" sz="1800" dirty="0">
              <a:solidFill>
                <a:srgbClr val="FF0000"/>
              </a:solidFill>
            </a:endParaRPr>
          </a:p>
        </p:txBody>
      </p:sp>
      <p:pic>
        <p:nvPicPr>
          <p:cNvPr id="3" name="11-4-4-3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80043" y="-19505"/>
            <a:ext cx="812800" cy="812800"/>
          </a:xfrm>
          <a:prstGeom prst="rect">
            <a:avLst/>
          </a:prstGeom>
        </p:spPr>
      </p:pic>
    </p:spTree>
    <p:extLst>
      <p:ext uri="{BB962C8B-B14F-4D97-AF65-F5344CB8AC3E}">
        <p14:creationId xmlns:p14="http://schemas.microsoft.com/office/powerpoint/2010/main" val="42667795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93"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67208"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a:t>
            </a:r>
            <a:r>
              <a:rPr kumimoji="1" lang="zh-CN" altLang="en-US" sz="3200" dirty="0">
                <a:solidFill>
                  <a:srgbClr val="069244"/>
                </a:solidFill>
              </a:rPr>
              <a:t>上</a:t>
            </a:r>
            <a:r>
              <a:rPr kumimoji="1" lang="zh-CN" altLang="en-US" sz="3200" dirty="0"/>
              <a:t>下义关系 </a:t>
            </a:r>
            <a:r>
              <a:rPr kumimoji="1" lang="en-US" altLang="zh-CN" sz="3200" dirty="0"/>
              <a:t>11-4-4</a:t>
            </a:r>
            <a:endParaRPr kumimoji="1" lang="zh-CN" altLang="en-US" sz="3200" dirty="0"/>
          </a:p>
        </p:txBody>
      </p:sp>
      <p:sp>
        <p:nvSpPr>
          <p:cNvPr id="4" name="内容占位符 2">
            <a:extLst>
              <a:ext uri="{FF2B5EF4-FFF2-40B4-BE49-F238E27FC236}">
                <a16:creationId xmlns:a16="http://schemas.microsoft.com/office/drawing/2014/main" id="{E57E1E96-7091-F84B-B917-1A14C6DA2446}"/>
              </a:ext>
            </a:extLst>
          </p:cNvPr>
          <p:cNvSpPr txBox="1">
            <a:spLocks/>
          </p:cNvSpPr>
          <p:nvPr/>
        </p:nvSpPr>
        <p:spPr>
          <a:xfrm>
            <a:off x="990600" y="1651454"/>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t>Soil and carbon: </a:t>
            </a:r>
            <a:endParaRPr lang="zh-CN" altLang="zh-CN" sz="1800" dirty="0"/>
          </a:p>
          <a:p>
            <a:r>
              <a:rPr lang="zh-CN" altLang="zh-CN" sz="1800" dirty="0"/>
              <a:t>　　</a:t>
            </a:r>
            <a:r>
              <a:rPr lang="en-US" altLang="zh-CN" sz="1800" dirty="0"/>
              <a:t>·   plants turn CO</a:t>
            </a:r>
            <a:r>
              <a:rPr lang="en-US" altLang="zh-CN" sz="1800" baseline="-25000" dirty="0"/>
              <a:t>2</a:t>
            </a:r>
            <a:r>
              <a:rPr lang="en-US" altLang="zh-CN" sz="1800" dirty="0"/>
              <a:t> from the air into </a:t>
            </a:r>
            <a:r>
              <a:rPr lang="en-US" altLang="zh-CN" sz="1800" dirty="0">
                <a:solidFill>
                  <a:srgbClr val="069244"/>
                </a:solidFill>
              </a:rPr>
              <a:t>carbon-based substances </a:t>
            </a:r>
            <a:r>
              <a:rPr lang="en-US" altLang="zh-CN" sz="1800" dirty="0"/>
              <a:t>such as </a:t>
            </a:r>
            <a:r>
              <a:rPr lang="en-US" altLang="zh-CN" sz="1800" dirty="0">
                <a:solidFill>
                  <a:srgbClr val="FF0000"/>
                </a:solidFill>
              </a:rPr>
              <a:t>33 ________ </a:t>
            </a:r>
            <a:endParaRPr lang="zh-CN" altLang="zh-CN" sz="1800" dirty="0">
              <a:solidFill>
                <a:srgbClr val="FF0000"/>
              </a:solidFill>
            </a:endParaRPr>
          </a:p>
        </p:txBody>
      </p:sp>
      <p:sp>
        <p:nvSpPr>
          <p:cNvPr id="5" name="矩形 4"/>
          <p:cNvSpPr/>
          <p:nvPr/>
        </p:nvSpPr>
        <p:spPr>
          <a:xfrm>
            <a:off x="990600" y="2706665"/>
            <a:ext cx="7805057" cy="1477328"/>
          </a:xfrm>
          <a:prstGeom prst="rect">
            <a:avLst/>
          </a:prstGeom>
        </p:spPr>
        <p:txBody>
          <a:bodyPr wrap="square">
            <a:spAutoFit/>
          </a:bodyPr>
          <a:lstStyle/>
          <a:p>
            <a:r>
              <a:rPr lang="zh-CN" altLang="zh-CN" dirty="0"/>
              <a:t>　</a:t>
            </a:r>
            <a:r>
              <a:rPr lang="en-US" altLang="zh-CN" dirty="0"/>
              <a:t>Let me explain. For millions of years, carbon dioxide levels in the atmosphere have been regulated, in part, by a natural partnership between plants and microbes - tiny organisms in the soil. (Q33)</a:t>
            </a:r>
            <a:r>
              <a:rPr lang="en-US" altLang="zh-CN" u="sng" dirty="0"/>
              <a:t>Plants absorb CO</a:t>
            </a:r>
            <a:r>
              <a:rPr lang="en-US" altLang="zh-CN" u="sng" baseline="-25000" dirty="0"/>
              <a:t>2</a:t>
            </a:r>
            <a:r>
              <a:rPr lang="en-US" altLang="zh-CN" u="sng" dirty="0"/>
              <a:t> from the air and transform it into </a:t>
            </a:r>
            <a:r>
              <a:rPr lang="en-US" altLang="zh-CN" u="sng" dirty="0">
                <a:solidFill>
                  <a:srgbClr val="FF0000"/>
                </a:solidFill>
              </a:rPr>
              <a:t>sugars</a:t>
            </a:r>
            <a:r>
              <a:rPr lang="en-US" altLang="zh-CN" u="sng" dirty="0"/>
              <a:t> </a:t>
            </a:r>
            <a:r>
              <a:rPr lang="en-US" altLang="zh-CN" u="sng" dirty="0">
                <a:solidFill>
                  <a:srgbClr val="069244"/>
                </a:solidFill>
              </a:rPr>
              <a:t>and other carbon-based substances</a:t>
            </a:r>
            <a:r>
              <a:rPr lang="en-US" altLang="zh-CN" dirty="0">
                <a:solidFill>
                  <a:srgbClr val="069244"/>
                </a:solidFill>
              </a:rPr>
              <a:t>. </a:t>
            </a:r>
            <a:endParaRPr lang="zh-CN" altLang="en-US" dirty="0">
              <a:solidFill>
                <a:srgbClr val="069244"/>
              </a:solidFill>
            </a:endParaRPr>
          </a:p>
        </p:txBody>
      </p:sp>
      <p:pic>
        <p:nvPicPr>
          <p:cNvPr id="6" name="11-4-4-33">
            <a:hlinkClick r:id="" action="ppaction://media"/>
            <a:extLst>
              <a:ext uri="{FF2B5EF4-FFF2-40B4-BE49-F238E27FC236}">
                <a16:creationId xmlns:a16="http://schemas.microsoft.com/office/drawing/2014/main" id="{F918A315-4ECF-A94F-92C4-CF1B339582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29314" y="-19505"/>
            <a:ext cx="812800" cy="812800"/>
          </a:xfrm>
          <a:prstGeom prst="rect">
            <a:avLst/>
          </a:prstGeom>
        </p:spPr>
      </p:pic>
    </p:spTree>
    <p:extLst>
      <p:ext uri="{BB962C8B-B14F-4D97-AF65-F5344CB8AC3E}">
        <p14:creationId xmlns:p14="http://schemas.microsoft.com/office/powerpoint/2010/main" val="11926313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93"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endCondLst>
                    <p:cond evt="onStopAudio" delay="0">
                      <p:tgtEl>
                        <p:sldTgt/>
                      </p:tgtEl>
                    </p:cond>
                  </p:end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41948" y="8873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题干上下义关系 </a:t>
            </a:r>
            <a:r>
              <a:rPr lang="en-US" altLang="zh-CN" sz="3600" dirty="0"/>
              <a:t>12-3-4</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414294"/>
            <a:ext cx="11466848" cy="26835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t>Research on effects of mercury on birds</a:t>
            </a:r>
            <a:endParaRPr lang="en-US" altLang="zh-CN" dirty="0"/>
          </a:p>
          <a:p>
            <a:pPr marL="0" indent="0">
              <a:buNone/>
            </a:pPr>
            <a:r>
              <a:rPr lang="en-US" altLang="zh-CN" dirty="0"/>
              <a:t>Implications for humans :</a:t>
            </a:r>
            <a:endParaRPr lang="zh-CN" altLang="zh-CN" dirty="0"/>
          </a:p>
          <a:p>
            <a:pPr marL="0" indent="0">
              <a:buNone/>
            </a:pPr>
            <a:r>
              <a:rPr lang="en-US" altLang="zh-CN" dirty="0"/>
              <a:t>Migrating birds such as 37 ........... containing mercury may be eaten by humans</a:t>
            </a:r>
            <a:endParaRPr kumimoji="1" lang="zh-CN" altLang="en-US" sz="2400" dirty="0"/>
          </a:p>
        </p:txBody>
      </p:sp>
      <p:pic>
        <p:nvPicPr>
          <p:cNvPr id="4" name="IELTS11_IELTS 12 Test 7_04.mp3" descr="IELTS11_IELTS 12 Test 7_04.mp3">
            <a:hlinkClick r:id="" action="ppaction://media"/>
            <a:extLst>
              <a:ext uri="{FF2B5EF4-FFF2-40B4-BE49-F238E27FC236}">
                <a16:creationId xmlns:a16="http://schemas.microsoft.com/office/drawing/2014/main" id="{4BFCBBF6-F6AA-5F4F-A948-62DFE81195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17981" y="-61287"/>
            <a:ext cx="812800" cy="812800"/>
          </a:xfrm>
          <a:prstGeom prst="rect">
            <a:avLst/>
          </a:prstGeom>
        </p:spPr>
      </p:pic>
    </p:spTree>
    <p:extLst>
      <p:ext uri="{BB962C8B-B14F-4D97-AF65-F5344CB8AC3E}">
        <p14:creationId xmlns:p14="http://schemas.microsoft.com/office/powerpoint/2010/main" val="106590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54474" y="8873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题干上下义关系 </a:t>
            </a:r>
            <a:r>
              <a:rPr lang="en-US" altLang="zh-CN" sz="3600" dirty="0"/>
              <a:t>12-3-4</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414294"/>
            <a:ext cx="11466848" cy="26835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t>Research on effects of mercury on birds</a:t>
            </a:r>
            <a:endParaRPr lang="en-US" altLang="zh-CN" dirty="0"/>
          </a:p>
          <a:p>
            <a:pPr marL="0" indent="0">
              <a:buNone/>
            </a:pPr>
            <a:r>
              <a:rPr lang="en-US" altLang="zh-CN" dirty="0"/>
              <a:t>Implications for humans :</a:t>
            </a:r>
            <a:endParaRPr lang="zh-CN" altLang="zh-CN" dirty="0"/>
          </a:p>
          <a:p>
            <a:pPr marL="0" indent="0">
              <a:buNone/>
            </a:pPr>
            <a:r>
              <a:rPr lang="en-US" altLang="zh-CN" dirty="0">
                <a:solidFill>
                  <a:srgbClr val="00B050"/>
                </a:solidFill>
              </a:rPr>
              <a:t>Migrating birds </a:t>
            </a:r>
            <a:r>
              <a:rPr lang="en-US" altLang="zh-CN" dirty="0">
                <a:solidFill>
                  <a:srgbClr val="FF0000"/>
                </a:solidFill>
              </a:rPr>
              <a:t>such as 37 ........... </a:t>
            </a:r>
            <a:r>
              <a:rPr lang="en-US" altLang="zh-CN" dirty="0"/>
              <a:t>containing mercury may be eaten by humans</a:t>
            </a:r>
            <a:endParaRPr kumimoji="1" lang="zh-CN" altLang="en-US" sz="2400" dirty="0"/>
          </a:p>
        </p:txBody>
      </p:sp>
      <p:sp>
        <p:nvSpPr>
          <p:cNvPr id="4" name="矩形 3">
            <a:extLst>
              <a:ext uri="{FF2B5EF4-FFF2-40B4-BE49-F238E27FC236}">
                <a16:creationId xmlns:a16="http://schemas.microsoft.com/office/drawing/2014/main" id="{D9D90D44-DC60-1446-95F4-9D15478404EF}"/>
              </a:ext>
            </a:extLst>
          </p:cNvPr>
          <p:cNvSpPr/>
          <p:nvPr/>
        </p:nvSpPr>
        <p:spPr>
          <a:xfrm>
            <a:off x="838199" y="3776316"/>
            <a:ext cx="10515599" cy="1477328"/>
          </a:xfrm>
          <a:prstGeom prst="rect">
            <a:avLst/>
          </a:prstGeom>
        </p:spPr>
        <p:txBody>
          <a:bodyPr wrap="square">
            <a:spAutoFit/>
          </a:bodyPr>
          <a:lstStyle/>
          <a:p>
            <a:r>
              <a:rPr lang="en-US" altLang="zh-CN" dirty="0">
                <a:solidFill>
                  <a:srgbClr val="000000"/>
                </a:solidFill>
                <a:latin typeface="Arial" panose="020B0604020202020204" pitchFamily="34" charset="0"/>
              </a:rPr>
              <a:t>So what are the implications here for humans? Well, Q37 </a:t>
            </a:r>
            <a:r>
              <a:rPr lang="en-US" altLang="zh-CN" u="sng" dirty="0">
                <a:solidFill>
                  <a:srgbClr val="00B050"/>
                </a:solidFill>
                <a:latin typeface="Arial" panose="020B0604020202020204" pitchFamily="34" charset="0"/>
              </a:rPr>
              <a:t>because many birds are migratory</a:t>
            </a:r>
            <a:r>
              <a:rPr lang="en-US" altLang="zh-CN" u="sng" dirty="0">
                <a:solidFill>
                  <a:srgbClr val="000000"/>
                </a:solidFill>
                <a:latin typeface="Arial" panose="020B0604020202020204" pitchFamily="34" charset="0"/>
              </a:rPr>
              <a:t>, they may be transporting mercury far from contaminated sites. </a:t>
            </a:r>
            <a:r>
              <a:rPr lang="en-US" altLang="zh-CN" u="sng" dirty="0">
                <a:solidFill>
                  <a:srgbClr val="FF0000"/>
                </a:solidFill>
                <a:latin typeface="Arial" panose="020B0604020202020204" pitchFamily="34" charset="0"/>
              </a:rPr>
              <a:t>For example, it's been found that ducks </a:t>
            </a:r>
            <a:r>
              <a:rPr lang="en-US" altLang="zh-CN" u="sng" dirty="0">
                <a:solidFill>
                  <a:srgbClr val="000000"/>
                </a:solidFill>
                <a:latin typeface="Arial" panose="020B0604020202020204" pitchFamily="34" charset="0"/>
              </a:rPr>
              <a:t>who'd been feeding at a contaminated site were later shot by hunters over a thousand </a:t>
            </a:r>
            <a:r>
              <a:rPr lang="en-US" altLang="zh-CN" u="sng" dirty="0" err="1">
                <a:solidFill>
                  <a:srgbClr val="000000"/>
                </a:solidFill>
                <a:latin typeface="Arial" panose="020B0604020202020204" pitchFamily="34" charset="0"/>
              </a:rPr>
              <a:t>kilometres</a:t>
            </a:r>
            <a:r>
              <a:rPr lang="en-US" altLang="zh-CN" u="sng" dirty="0">
                <a:solidFill>
                  <a:srgbClr val="000000"/>
                </a:solidFill>
                <a:latin typeface="Arial" panose="020B0604020202020204" pitchFamily="34" charset="0"/>
              </a:rPr>
              <a:t> away, and presumably eaten.</a:t>
            </a:r>
            <a:r>
              <a:rPr lang="en-US" altLang="zh-CN" dirty="0">
                <a:solidFill>
                  <a:srgbClr val="000000"/>
                </a:solidFill>
                <a:latin typeface="Arial" panose="020B0604020202020204" pitchFamily="34" charset="0"/>
              </a:rPr>
              <a:t> But these birds likely had mercury levels high enough to warrant concern for human consumption.</a:t>
            </a:r>
            <a:endParaRPr lang="en-US" altLang="zh-CN" dirty="0">
              <a:solidFill>
                <a:srgbClr val="000000"/>
              </a:solidFill>
              <a:effectLst/>
              <a:latin typeface="Arial" panose="020B0604020202020204" pitchFamily="34" charset="0"/>
            </a:endParaRPr>
          </a:p>
        </p:txBody>
      </p:sp>
      <p:pic>
        <p:nvPicPr>
          <p:cNvPr id="5" name="IELTS11_IELTS 12 Test 7_04.mp3" descr="IELTS11_IELTS 12 Test 7_04.mp3">
            <a:hlinkClick r:id="" action="ppaction://media"/>
            <a:extLst>
              <a:ext uri="{FF2B5EF4-FFF2-40B4-BE49-F238E27FC236}">
                <a16:creationId xmlns:a16="http://schemas.microsoft.com/office/drawing/2014/main" id="{F90B3514-D03F-5240-A7F1-EC1F5255B5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53959" y="-104704"/>
            <a:ext cx="812800" cy="812800"/>
          </a:xfrm>
          <a:prstGeom prst="rect">
            <a:avLst/>
          </a:prstGeom>
        </p:spPr>
      </p:pic>
    </p:spTree>
    <p:extLst>
      <p:ext uri="{BB962C8B-B14F-4D97-AF65-F5344CB8AC3E}">
        <p14:creationId xmlns:p14="http://schemas.microsoft.com/office/powerpoint/2010/main" val="32170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生活场景</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6070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16896" y="8873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题干上下义关系 </a:t>
            </a:r>
            <a:r>
              <a:rPr lang="en-US" altLang="zh-CN" sz="3600" dirty="0"/>
              <a:t>12-4-4</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414294"/>
            <a:ext cx="9525000" cy="26835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Different types of noise</a:t>
            </a:r>
            <a:r>
              <a:rPr lang="en-US" altLang="zh-CN" sz="2400" dirty="0"/>
              <a:t> </a:t>
            </a:r>
            <a:endParaRPr lang="zh-CN" altLang="zh-CN" sz="2400" dirty="0"/>
          </a:p>
          <a:p>
            <a:pPr marL="0" indent="0">
              <a:buNone/>
            </a:pPr>
            <a:r>
              <a:rPr lang="en-US" altLang="zh-CN" sz="2400" dirty="0"/>
              <a:t>To investigate this, researchers may use methods from 35 ..............sciences e.g. questionnaires </a:t>
            </a:r>
            <a:endParaRPr lang="zh-CN" altLang="zh-CN" sz="2400" dirty="0"/>
          </a:p>
        </p:txBody>
      </p:sp>
      <p:pic>
        <p:nvPicPr>
          <p:cNvPr id="4" name="IELTS11_IELTS 12 Test 8_04.mp3" descr="IELTS11_IELTS 12 Test 8_04.mp3">
            <a:hlinkClick r:id="" action="ppaction://media"/>
            <a:extLst>
              <a:ext uri="{FF2B5EF4-FFF2-40B4-BE49-F238E27FC236}">
                <a16:creationId xmlns:a16="http://schemas.microsoft.com/office/drawing/2014/main" id="{41595F36-9F5E-0C4A-8639-021A32D7C5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74696" y="-61287"/>
            <a:ext cx="812800" cy="812800"/>
          </a:xfrm>
          <a:prstGeom prst="rect">
            <a:avLst/>
          </a:prstGeom>
        </p:spPr>
      </p:pic>
    </p:spTree>
    <p:extLst>
      <p:ext uri="{BB962C8B-B14F-4D97-AF65-F5344CB8AC3E}">
        <p14:creationId xmlns:p14="http://schemas.microsoft.com/office/powerpoint/2010/main" val="39720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41948" y="8873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题干上下义关系 </a:t>
            </a:r>
            <a:r>
              <a:rPr lang="en-US" altLang="zh-CN" sz="3600" dirty="0"/>
              <a:t>12-4-4</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414294"/>
            <a:ext cx="9525000" cy="26835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Different types of noise</a:t>
            </a:r>
            <a:r>
              <a:rPr lang="en-US" altLang="zh-CN" sz="2400" dirty="0"/>
              <a:t> </a:t>
            </a:r>
            <a:endParaRPr lang="zh-CN" altLang="zh-CN" sz="2400" dirty="0"/>
          </a:p>
          <a:p>
            <a:pPr marL="0" indent="0">
              <a:buNone/>
            </a:pPr>
            <a:r>
              <a:rPr lang="en-US" altLang="zh-CN" sz="2400" dirty="0"/>
              <a:t>To investigate this, researchers may use </a:t>
            </a:r>
            <a:r>
              <a:rPr lang="en-US" altLang="zh-CN" sz="2400" dirty="0">
                <a:solidFill>
                  <a:srgbClr val="00B050"/>
                </a:solidFill>
              </a:rPr>
              <a:t>methods from 35 ..............sciences </a:t>
            </a:r>
            <a:r>
              <a:rPr lang="en-US" altLang="zh-CN" sz="2400" dirty="0">
                <a:solidFill>
                  <a:srgbClr val="FF0000"/>
                </a:solidFill>
              </a:rPr>
              <a:t>e.g. questionnaires </a:t>
            </a:r>
            <a:endParaRPr lang="zh-CN" altLang="zh-CN" sz="2400" dirty="0">
              <a:solidFill>
                <a:srgbClr val="FF0000"/>
              </a:solidFill>
            </a:endParaRPr>
          </a:p>
        </p:txBody>
      </p:sp>
      <p:sp>
        <p:nvSpPr>
          <p:cNvPr id="4" name="矩形 3">
            <a:extLst>
              <a:ext uri="{FF2B5EF4-FFF2-40B4-BE49-F238E27FC236}">
                <a16:creationId xmlns:a16="http://schemas.microsoft.com/office/drawing/2014/main" id="{00FB0BCA-CE6C-E541-A5F3-42B0EFDA711B}"/>
              </a:ext>
            </a:extLst>
          </p:cNvPr>
          <p:cNvSpPr/>
          <p:nvPr/>
        </p:nvSpPr>
        <p:spPr>
          <a:xfrm>
            <a:off x="838200" y="3231991"/>
            <a:ext cx="9953978" cy="1323439"/>
          </a:xfrm>
          <a:prstGeom prst="rect">
            <a:avLst/>
          </a:prstGeom>
        </p:spPr>
        <p:txBody>
          <a:bodyPr wrap="square">
            <a:spAutoFit/>
          </a:bodyPr>
          <a:lstStyle/>
          <a:p>
            <a:r>
              <a:rPr lang="en-US" altLang="zh-CN" sz="2000" dirty="0">
                <a:solidFill>
                  <a:srgbClr val="000000"/>
                </a:solidFill>
                <a:latin typeface="Arial" panose="020B0604020202020204" pitchFamily="34" charset="0"/>
              </a:rPr>
              <a:t>So maybe researchers should consider these sorts of sounds in urban design. This is going to be tricky because just measuring decibel levels isn't going to help us here. Q35 </a:t>
            </a:r>
            <a:r>
              <a:rPr lang="en-US" altLang="zh-CN" sz="2000" u="sng" dirty="0">
                <a:solidFill>
                  <a:srgbClr val="000000"/>
                </a:solidFill>
                <a:latin typeface="Arial" panose="020B0604020202020204" pitchFamily="34" charset="0"/>
              </a:rPr>
              <a:t>Instead, </a:t>
            </a:r>
            <a:r>
              <a:rPr lang="en-US" altLang="zh-CN" sz="2000" u="sng" dirty="0">
                <a:solidFill>
                  <a:srgbClr val="00B050"/>
                </a:solidFill>
                <a:latin typeface="Arial" panose="020B0604020202020204" pitchFamily="34" charset="0"/>
              </a:rPr>
              <a:t>many researchers are using social science techniques</a:t>
            </a:r>
            <a:r>
              <a:rPr lang="en-US" altLang="zh-CN" sz="2000" u="sng" dirty="0">
                <a:solidFill>
                  <a:srgbClr val="000000"/>
                </a:solidFill>
                <a:latin typeface="Arial" panose="020B0604020202020204" pitchFamily="34" charset="0"/>
              </a:rPr>
              <a:t> studying people's emotional response to sound </a:t>
            </a:r>
            <a:r>
              <a:rPr lang="en-US" altLang="zh-CN" sz="2000" u="sng" dirty="0">
                <a:solidFill>
                  <a:srgbClr val="FF0000"/>
                </a:solidFill>
                <a:latin typeface="Arial" panose="020B0604020202020204" pitchFamily="34" charset="0"/>
              </a:rPr>
              <a:t>by using questionnaires and so on</a:t>
            </a:r>
            <a:r>
              <a:rPr lang="en-US" altLang="zh-CN" sz="2000" u="sng" dirty="0">
                <a:solidFill>
                  <a:srgbClr val="000000"/>
                </a:solidFill>
                <a:latin typeface="Arial" panose="020B0604020202020204" pitchFamily="34" charset="0"/>
              </a:rPr>
              <a:t>.</a:t>
            </a:r>
            <a:endParaRPr lang="en-US" altLang="zh-CN" sz="2000" dirty="0">
              <a:solidFill>
                <a:srgbClr val="000000"/>
              </a:solidFill>
              <a:effectLst/>
              <a:latin typeface="Arial" panose="020B0604020202020204" pitchFamily="34" charset="0"/>
            </a:endParaRPr>
          </a:p>
        </p:txBody>
      </p:sp>
      <p:pic>
        <p:nvPicPr>
          <p:cNvPr id="5" name="IELTS11_IELTS 12 Test 8_04.mp3" descr="IELTS11_IELTS 12 Test 8_04.mp3">
            <a:hlinkClick r:id="" action="ppaction://media"/>
            <a:extLst>
              <a:ext uri="{FF2B5EF4-FFF2-40B4-BE49-F238E27FC236}">
                <a16:creationId xmlns:a16="http://schemas.microsoft.com/office/drawing/2014/main" id="{858A3434-B21D-F64A-8D5D-E66B32BA0A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99748" y="-61288"/>
            <a:ext cx="812800" cy="812800"/>
          </a:xfrm>
          <a:prstGeom prst="rect">
            <a:avLst/>
          </a:prstGeom>
        </p:spPr>
      </p:pic>
    </p:spTree>
    <p:extLst>
      <p:ext uri="{BB962C8B-B14F-4D97-AF65-F5344CB8AC3E}">
        <p14:creationId xmlns:p14="http://schemas.microsoft.com/office/powerpoint/2010/main" val="31652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6B4557-2AC0-764B-84EB-AAB2DEAB81A8}"/>
              </a:ext>
            </a:extLst>
          </p:cNvPr>
          <p:cNvSpPr/>
          <p:nvPr/>
        </p:nvSpPr>
        <p:spPr>
          <a:xfrm>
            <a:off x="690561" y="1667173"/>
            <a:ext cx="11444287" cy="1420261"/>
          </a:xfrm>
          <a:prstGeom prst="rect">
            <a:avLst/>
          </a:prstGeom>
        </p:spPr>
        <p:txBody>
          <a:bodyPr wrap="square">
            <a:spAutoFit/>
          </a:bodyPr>
          <a:lstStyle/>
          <a:p>
            <a:pPr>
              <a:lnSpc>
                <a:spcPct val="150000"/>
              </a:lnSpc>
            </a:pPr>
            <a:r>
              <a:rPr lang="en-US" altLang="zh-CN" sz="2000" b="1" dirty="0">
                <a:cs typeface="Times New Roman" panose="02020603050405020304" pitchFamily="18" charset="0"/>
              </a:rPr>
              <a:t>Retrieval</a:t>
            </a:r>
          </a:p>
          <a:p>
            <a:pPr>
              <a:lnSpc>
                <a:spcPct val="150000"/>
              </a:lnSpc>
            </a:pPr>
            <a:r>
              <a:rPr lang="en-US" altLang="zh-CN" sz="2000" dirty="0">
                <a:cs typeface="Times New Roman" panose="02020603050405020304" pitchFamily="18" charset="0"/>
              </a:rPr>
              <a:t>-</a:t>
            </a:r>
            <a:r>
              <a:rPr lang="zh-CN" altLang="en-US" sz="2000" dirty="0">
                <a:cs typeface="Times New Roman" panose="02020603050405020304" pitchFamily="18" charset="0"/>
              </a:rPr>
              <a:t> </a:t>
            </a:r>
            <a:r>
              <a:rPr lang="en-US" sz="2000" dirty="0">
                <a:cs typeface="Times New Roman" panose="02020603050405020304" pitchFamily="18" charset="0"/>
              </a:rPr>
              <a:t>memory retrieval often depends on using a prompt, e.g. the </a:t>
            </a:r>
            <a:r>
              <a:rPr lang="en-US" sz="2000" b="1" dirty="0">
                <a:cs typeface="Times New Roman" panose="02020603050405020304" pitchFamily="18" charset="0"/>
              </a:rPr>
              <a:t>38</a:t>
            </a:r>
            <a:r>
              <a:rPr lang="en-US" sz="2000" dirty="0">
                <a:cs typeface="Times New Roman" panose="02020603050405020304" pitchFamily="18" charset="0"/>
              </a:rPr>
              <a:t>. _______________ of an object near to the place where you left your car</a:t>
            </a:r>
            <a:r>
              <a:rPr lang="x-none" sz="2000" dirty="0"/>
              <a:t> </a:t>
            </a:r>
          </a:p>
        </p:txBody>
      </p:sp>
      <p:sp>
        <p:nvSpPr>
          <p:cNvPr id="3" name="标题 1">
            <a:extLst>
              <a:ext uri="{FF2B5EF4-FFF2-40B4-BE49-F238E27FC236}">
                <a16:creationId xmlns:a16="http://schemas.microsoft.com/office/drawing/2014/main" id="{ED13AF8A-9FE5-1843-9DEB-6B2E259E00DB}"/>
              </a:ext>
            </a:extLst>
          </p:cNvPr>
          <p:cNvSpPr txBox="1">
            <a:spLocks/>
          </p:cNvSpPr>
          <p:nvPr/>
        </p:nvSpPr>
        <p:spPr>
          <a:xfrm>
            <a:off x="2604370" y="14180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ja-JP" altLang="en-US" sz="3600">
                <a:solidFill>
                  <a:srgbClr val="FF0000"/>
                </a:solidFill>
              </a:rPr>
              <a:t>上</a:t>
            </a:r>
            <a:r>
              <a:rPr kumimoji="1" lang="ja-JP" altLang="en-US" sz="3600">
                <a:solidFill>
                  <a:srgbClr val="00B050"/>
                </a:solidFill>
              </a:rPr>
              <a:t>下</a:t>
            </a:r>
            <a:r>
              <a:rPr kumimoji="1" lang="ja-JP" altLang="en-US" sz="3600"/>
              <a:t>义</a:t>
            </a:r>
            <a:r>
              <a:rPr kumimoji="1" lang="zh-CN" altLang="en-US" sz="3600" dirty="0"/>
              <a:t>关系 </a:t>
            </a:r>
            <a:r>
              <a:rPr kumimoji="1" lang="en-US" altLang="zh-CN" sz="3600" dirty="0"/>
              <a:t>13-2-4</a:t>
            </a:r>
            <a:endParaRPr kumimoji="1" lang="zh-CN" altLang="en-US" sz="3600" dirty="0"/>
          </a:p>
        </p:txBody>
      </p:sp>
      <p:pic>
        <p:nvPicPr>
          <p:cNvPr id="4" name="13-2-4.mp3" descr="13-2-4.mp3">
            <a:hlinkClick r:id="" action="ppaction://media"/>
            <a:extLst>
              <a:ext uri="{FF2B5EF4-FFF2-40B4-BE49-F238E27FC236}">
                <a16:creationId xmlns:a16="http://schemas.microsoft.com/office/drawing/2014/main" id="{5532DF52-0788-CB47-A05E-67A3A0FC4B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62170" y="-8214"/>
            <a:ext cx="812800" cy="812800"/>
          </a:xfrm>
          <a:prstGeom prst="rect">
            <a:avLst/>
          </a:prstGeom>
        </p:spPr>
      </p:pic>
    </p:spTree>
    <p:extLst>
      <p:ext uri="{BB962C8B-B14F-4D97-AF65-F5344CB8AC3E}">
        <p14:creationId xmlns:p14="http://schemas.microsoft.com/office/powerpoint/2010/main" val="62692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6B4557-2AC0-764B-84EB-AAB2DEAB81A8}"/>
              </a:ext>
            </a:extLst>
          </p:cNvPr>
          <p:cNvSpPr/>
          <p:nvPr/>
        </p:nvSpPr>
        <p:spPr>
          <a:xfrm>
            <a:off x="690561" y="1667173"/>
            <a:ext cx="11444287" cy="4651915"/>
          </a:xfrm>
          <a:prstGeom prst="rect">
            <a:avLst/>
          </a:prstGeom>
        </p:spPr>
        <p:txBody>
          <a:bodyPr wrap="square">
            <a:spAutoFit/>
          </a:bodyPr>
          <a:lstStyle/>
          <a:p>
            <a:pPr>
              <a:lnSpc>
                <a:spcPct val="150000"/>
              </a:lnSpc>
            </a:pPr>
            <a:r>
              <a:rPr lang="en-US" altLang="zh-CN" sz="2000" b="1" dirty="0">
                <a:cs typeface="Times New Roman" panose="02020603050405020304" pitchFamily="18" charset="0"/>
              </a:rPr>
              <a:t>Retrieval</a:t>
            </a:r>
          </a:p>
          <a:p>
            <a:pPr>
              <a:lnSpc>
                <a:spcPct val="150000"/>
              </a:lnSpc>
            </a:pPr>
            <a:r>
              <a:rPr lang="en-US" altLang="zh-CN" sz="2000" dirty="0">
                <a:cs typeface="Times New Roman" panose="02020603050405020304" pitchFamily="18" charset="0"/>
              </a:rPr>
              <a:t>-</a:t>
            </a:r>
            <a:r>
              <a:rPr lang="zh-CN" altLang="en-US" sz="2000" dirty="0">
                <a:cs typeface="Times New Roman" panose="02020603050405020304" pitchFamily="18" charset="0"/>
              </a:rPr>
              <a:t> </a:t>
            </a:r>
            <a:r>
              <a:rPr lang="en-US" sz="2000" dirty="0">
                <a:cs typeface="Times New Roman" panose="02020603050405020304" pitchFamily="18" charset="0"/>
              </a:rPr>
              <a:t>memory retrieval often depends on using a </a:t>
            </a:r>
            <a:r>
              <a:rPr lang="en-US" sz="2000" dirty="0">
                <a:solidFill>
                  <a:srgbClr val="FF0000"/>
                </a:solidFill>
                <a:cs typeface="Times New Roman" panose="02020603050405020304" pitchFamily="18" charset="0"/>
              </a:rPr>
              <a:t>prompt</a:t>
            </a:r>
            <a:r>
              <a:rPr lang="en-US" sz="2000" dirty="0">
                <a:cs typeface="Times New Roman" panose="02020603050405020304" pitchFamily="18" charset="0"/>
              </a:rPr>
              <a:t>, e.g. </a:t>
            </a:r>
            <a:r>
              <a:rPr lang="en-US" sz="2000" dirty="0">
                <a:solidFill>
                  <a:srgbClr val="00B050"/>
                </a:solidFill>
                <a:cs typeface="Times New Roman" panose="02020603050405020304" pitchFamily="18" charset="0"/>
              </a:rPr>
              <a:t>the </a:t>
            </a:r>
            <a:r>
              <a:rPr lang="en-US" sz="2000" b="1" dirty="0">
                <a:solidFill>
                  <a:srgbClr val="00B050"/>
                </a:solidFill>
                <a:cs typeface="Times New Roman" panose="02020603050405020304" pitchFamily="18" charset="0"/>
              </a:rPr>
              <a:t>38</a:t>
            </a:r>
            <a:r>
              <a:rPr lang="en-US" sz="2000" dirty="0">
                <a:solidFill>
                  <a:srgbClr val="00B050"/>
                </a:solidFill>
                <a:cs typeface="Times New Roman" panose="02020603050405020304" pitchFamily="18" charset="0"/>
              </a:rPr>
              <a:t>. _______________ of an object near to the place where you left your car</a:t>
            </a:r>
            <a:r>
              <a:rPr lang="x-none" sz="2000" dirty="0">
                <a:solidFill>
                  <a:srgbClr val="00B050"/>
                </a:solidFill>
              </a:rPr>
              <a:t> </a:t>
            </a:r>
          </a:p>
          <a:p>
            <a:pPr>
              <a:lnSpc>
                <a:spcPct val="150000"/>
              </a:lnSpc>
            </a:pPr>
            <a:endParaRPr lang="x-none" sz="2000" dirty="0"/>
          </a:p>
          <a:p>
            <a:pPr>
              <a:lnSpc>
                <a:spcPct val="150000"/>
              </a:lnSpc>
            </a:pPr>
            <a:endParaRPr lang="x-none" sz="2000" dirty="0"/>
          </a:p>
          <a:p>
            <a:pPr>
              <a:lnSpc>
                <a:spcPct val="150000"/>
              </a:lnSpc>
            </a:pPr>
            <a:r>
              <a:rPr lang="en-US" sz="2000" dirty="0"/>
              <a:t>Retrieving information from episodic memory depends upon semantic, olfactory, auditory and visual factors.</a:t>
            </a:r>
            <a:r>
              <a:rPr lang="zh-CN" altLang="en-US" sz="2000" dirty="0"/>
              <a:t> </a:t>
            </a:r>
            <a:r>
              <a:rPr lang="en-US" sz="2000" dirty="0"/>
              <a:t>These help episodic memory retrieval by acting as a </a:t>
            </a:r>
            <a:r>
              <a:rPr lang="en-US" sz="2000" dirty="0">
                <a:solidFill>
                  <a:srgbClr val="FF0000"/>
                </a:solidFill>
              </a:rPr>
              <a:t>prompt</a:t>
            </a:r>
            <a:r>
              <a:rPr lang="en-US" sz="2000" dirty="0"/>
              <a:t>. For example, when recalling where you parked your car you may use </a:t>
            </a:r>
            <a:r>
              <a:rPr lang="en-US" sz="2000" dirty="0">
                <a:solidFill>
                  <a:srgbClr val="00B050"/>
                </a:solidFill>
              </a:rPr>
              <a:t>the </a:t>
            </a:r>
            <a:r>
              <a:rPr lang="en-US" sz="2000" dirty="0" err="1">
                <a:solidFill>
                  <a:srgbClr val="00B050"/>
                </a:solidFill>
              </a:rPr>
              <a:t>colour</a:t>
            </a:r>
            <a:r>
              <a:rPr lang="en-US" sz="2000" dirty="0">
                <a:solidFill>
                  <a:srgbClr val="00B050"/>
                </a:solidFill>
              </a:rPr>
              <a:t> of a sign close to where you parked</a:t>
            </a:r>
            <a:r>
              <a:rPr lang="en-US" sz="2000" dirty="0"/>
              <a:t>. You actually have to mentally travel back to the moment you parked. </a:t>
            </a:r>
          </a:p>
          <a:p>
            <a:pPr>
              <a:lnSpc>
                <a:spcPct val="150000"/>
              </a:lnSpc>
            </a:pPr>
            <a:r>
              <a:rPr lang="zh-CN" altLang="en-US" sz="2000" dirty="0"/>
              <a:t>、</a:t>
            </a:r>
            <a:endParaRPr lang="x-none" sz="2000" dirty="0"/>
          </a:p>
        </p:txBody>
      </p:sp>
      <p:sp>
        <p:nvSpPr>
          <p:cNvPr id="3" name="标题 1">
            <a:extLst>
              <a:ext uri="{FF2B5EF4-FFF2-40B4-BE49-F238E27FC236}">
                <a16:creationId xmlns:a16="http://schemas.microsoft.com/office/drawing/2014/main" id="{ED13AF8A-9FE5-1843-9DEB-6B2E259E00DB}"/>
              </a:ext>
            </a:extLst>
          </p:cNvPr>
          <p:cNvSpPr txBox="1">
            <a:spLocks/>
          </p:cNvSpPr>
          <p:nvPr/>
        </p:nvSpPr>
        <p:spPr>
          <a:xfrm>
            <a:off x="2616896" y="5412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ja-JP" altLang="en-US" sz="3600">
                <a:solidFill>
                  <a:srgbClr val="FF0000"/>
                </a:solidFill>
              </a:rPr>
              <a:t>上</a:t>
            </a:r>
            <a:r>
              <a:rPr kumimoji="1" lang="ja-JP" altLang="en-US" sz="3600">
                <a:solidFill>
                  <a:srgbClr val="00B050"/>
                </a:solidFill>
              </a:rPr>
              <a:t>下</a:t>
            </a:r>
            <a:r>
              <a:rPr kumimoji="1" lang="ja-JP" altLang="en-US" sz="3600"/>
              <a:t>义</a:t>
            </a:r>
            <a:r>
              <a:rPr kumimoji="1" lang="zh-CN" altLang="en-US" sz="3600" dirty="0"/>
              <a:t>关系 </a:t>
            </a:r>
            <a:r>
              <a:rPr kumimoji="1" lang="en-US" altLang="zh-CN" sz="3600" dirty="0"/>
              <a:t>13-2-4</a:t>
            </a:r>
            <a:endParaRPr kumimoji="1" lang="zh-CN" altLang="en-US" sz="3600" dirty="0"/>
          </a:p>
        </p:txBody>
      </p:sp>
      <p:pic>
        <p:nvPicPr>
          <p:cNvPr id="4" name="13-2-4.mp3" descr="13-2-4.mp3">
            <a:hlinkClick r:id="" action="ppaction://media"/>
            <a:extLst>
              <a:ext uri="{FF2B5EF4-FFF2-40B4-BE49-F238E27FC236}">
                <a16:creationId xmlns:a16="http://schemas.microsoft.com/office/drawing/2014/main" id="{5532DF52-0788-CB47-A05E-67A3A0FC4B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68085" y="-86501"/>
            <a:ext cx="812800" cy="812800"/>
          </a:xfrm>
          <a:prstGeom prst="rect">
            <a:avLst/>
          </a:prstGeom>
        </p:spPr>
      </p:pic>
    </p:spTree>
    <p:extLst>
      <p:ext uri="{BB962C8B-B14F-4D97-AF65-F5344CB8AC3E}">
        <p14:creationId xmlns:p14="http://schemas.microsoft.com/office/powerpoint/2010/main" val="126446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4DF05-5F10-4015-85DF-C214CC1E905D}"/>
              </a:ext>
            </a:extLst>
          </p:cNvPr>
          <p:cNvSpPr txBox="1">
            <a:spLocks/>
          </p:cNvSpPr>
          <p:nvPr/>
        </p:nvSpPr>
        <p:spPr>
          <a:xfrm>
            <a:off x="2667000" y="1647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题干上下义关系 </a:t>
            </a:r>
            <a:r>
              <a:rPr lang="en-US" altLang="zh-CN" sz="3200" dirty="0"/>
              <a:t>13-t3-p4</a:t>
            </a:r>
            <a:r>
              <a:rPr kumimoji="1" lang="zh-CN" altLang="en-US" sz="3200" dirty="0"/>
              <a:t> </a:t>
            </a:r>
          </a:p>
        </p:txBody>
      </p:sp>
      <p:sp>
        <p:nvSpPr>
          <p:cNvPr id="3" name="内容占位符 2">
            <a:extLst>
              <a:ext uri="{FF2B5EF4-FFF2-40B4-BE49-F238E27FC236}">
                <a16:creationId xmlns:a16="http://schemas.microsoft.com/office/drawing/2014/main" id="{9F3B725F-BC39-48F7-9C54-25F41414834A}"/>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Their diet consists mainly of 32 __________</a:t>
            </a:r>
            <a:endParaRPr lang="en-US" altLang="zh-CN" sz="1800" b="1" dirty="0"/>
          </a:p>
        </p:txBody>
      </p:sp>
      <p:pic>
        <p:nvPicPr>
          <p:cNvPr id="4" name="IELTS13-Tests1-4CD2Track_04">
            <a:hlinkClick r:id="" action="ppaction://media"/>
            <a:extLst>
              <a:ext uri="{FF2B5EF4-FFF2-40B4-BE49-F238E27FC236}">
                <a16:creationId xmlns:a16="http://schemas.microsoft.com/office/drawing/2014/main" id="{41178677-45DA-4D49-8536-E87EC267FE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93225" y="106448"/>
            <a:ext cx="598170" cy="598170"/>
          </a:xfrm>
          <a:prstGeom prst="rect">
            <a:avLst/>
          </a:prstGeom>
        </p:spPr>
      </p:pic>
    </p:spTree>
    <p:extLst>
      <p:ext uri="{BB962C8B-B14F-4D97-AF65-F5344CB8AC3E}">
        <p14:creationId xmlns:p14="http://schemas.microsoft.com/office/powerpoint/2010/main" val="46552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4DF05-5F10-4015-85DF-C214CC1E905D}"/>
              </a:ext>
            </a:extLst>
          </p:cNvPr>
          <p:cNvSpPr txBox="1">
            <a:spLocks/>
          </p:cNvSpPr>
          <p:nvPr/>
        </p:nvSpPr>
        <p:spPr>
          <a:xfrm>
            <a:off x="2654474" y="1596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a:t>
            </a:r>
            <a:r>
              <a:rPr kumimoji="1" lang="zh-CN" altLang="en-US" sz="3200" dirty="0">
                <a:solidFill>
                  <a:srgbClr val="FF0000"/>
                </a:solidFill>
              </a:rPr>
              <a:t>上</a:t>
            </a:r>
            <a:r>
              <a:rPr kumimoji="1" lang="zh-CN" altLang="en-US" sz="3200" dirty="0">
                <a:solidFill>
                  <a:srgbClr val="00B050"/>
                </a:solidFill>
              </a:rPr>
              <a:t>下义</a:t>
            </a:r>
            <a:r>
              <a:rPr kumimoji="1" lang="zh-CN" altLang="en-US" sz="3200" dirty="0"/>
              <a:t>关系 </a:t>
            </a:r>
            <a:r>
              <a:rPr lang="en-US" altLang="zh-CN" sz="3200" dirty="0"/>
              <a:t>13-t3-p4</a:t>
            </a:r>
            <a:r>
              <a:rPr kumimoji="1" lang="zh-CN" altLang="en-US" sz="3200" dirty="0"/>
              <a:t> </a:t>
            </a:r>
          </a:p>
        </p:txBody>
      </p:sp>
      <p:sp>
        <p:nvSpPr>
          <p:cNvPr id="3" name="矩形 2">
            <a:extLst>
              <a:ext uri="{FF2B5EF4-FFF2-40B4-BE49-F238E27FC236}">
                <a16:creationId xmlns:a16="http://schemas.microsoft.com/office/drawing/2014/main" id="{A0C0BDF1-C20B-482C-924F-BD257682F184}"/>
              </a:ext>
            </a:extLst>
          </p:cNvPr>
          <p:cNvSpPr/>
          <p:nvPr/>
        </p:nvSpPr>
        <p:spPr>
          <a:xfrm>
            <a:off x="584200" y="3608130"/>
            <a:ext cx="11023600" cy="646331"/>
          </a:xfrm>
          <a:prstGeom prst="rect">
            <a:avLst/>
          </a:prstGeom>
          <a:solidFill>
            <a:schemeClr val="bg1"/>
          </a:solidFill>
        </p:spPr>
        <p:txBody>
          <a:bodyPr wrap="square">
            <a:spAutoFit/>
          </a:bodyPr>
          <a:lstStyle/>
          <a:p>
            <a:r>
              <a:rPr lang="en-US" altLang="zh-CN" b="1" dirty="0"/>
              <a:t>(Q32) They have quite </a:t>
            </a:r>
            <a:r>
              <a:rPr lang="en-US" altLang="zh-CN" b="1" dirty="0">
                <a:solidFill>
                  <a:srgbClr val="FF0000"/>
                </a:solidFill>
              </a:rPr>
              <a:t>a varied diet, </a:t>
            </a:r>
            <a:r>
              <a:rPr lang="en-US" altLang="zh-CN" b="1" dirty="0">
                <a:solidFill>
                  <a:srgbClr val="00B050"/>
                </a:solidFill>
              </a:rPr>
              <a:t>including insects and even small animals, but they mostly eat plants of varying kinds. </a:t>
            </a:r>
          </a:p>
        </p:txBody>
      </p:sp>
      <p:sp>
        <p:nvSpPr>
          <p:cNvPr id="4" name="内容占位符 2">
            <a:extLst>
              <a:ext uri="{FF2B5EF4-FFF2-40B4-BE49-F238E27FC236}">
                <a16:creationId xmlns:a16="http://schemas.microsoft.com/office/drawing/2014/main" id="{98E7253D-0AF6-4D5E-9D12-37C1CB33AF74}"/>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Their </a:t>
            </a:r>
            <a:r>
              <a:rPr lang="en-US" altLang="zh-CN" dirty="0">
                <a:solidFill>
                  <a:srgbClr val="FF0000"/>
                </a:solidFill>
              </a:rPr>
              <a:t>diet</a:t>
            </a:r>
            <a:r>
              <a:rPr lang="en-US" altLang="zh-CN" dirty="0"/>
              <a:t> consists mainly of 32 __________</a:t>
            </a:r>
            <a:endParaRPr lang="en-US" altLang="zh-CN" sz="1800" b="1" dirty="0"/>
          </a:p>
        </p:txBody>
      </p:sp>
      <p:pic>
        <p:nvPicPr>
          <p:cNvPr id="5" name="IELTS13-Tests1-4CD2Track_04">
            <a:hlinkClick r:id="" action="ppaction://media"/>
            <a:extLst>
              <a:ext uri="{FF2B5EF4-FFF2-40B4-BE49-F238E27FC236}">
                <a16:creationId xmlns:a16="http://schemas.microsoft.com/office/drawing/2014/main" id="{A9C87CA1-CCDD-E34A-A334-199ED286FF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24800" y="70008"/>
            <a:ext cx="598170" cy="598170"/>
          </a:xfrm>
          <a:prstGeom prst="rect">
            <a:avLst/>
          </a:prstGeom>
        </p:spPr>
      </p:pic>
    </p:spTree>
    <p:extLst>
      <p:ext uri="{BB962C8B-B14F-4D97-AF65-F5344CB8AC3E}">
        <p14:creationId xmlns:p14="http://schemas.microsoft.com/office/powerpoint/2010/main" val="368136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9" name="标题 1">
            <a:extLst>
              <a:ext uri="{FF2B5EF4-FFF2-40B4-BE49-F238E27FC236}">
                <a16:creationId xmlns:a16="http://schemas.microsoft.com/office/drawing/2014/main" id="{D8E47F8F-599E-DD49-B6FB-796ABEE5FE47}"/>
              </a:ext>
            </a:extLst>
          </p:cNvPr>
          <p:cNvSpPr txBox="1">
            <a:spLocks/>
          </p:cNvSpPr>
          <p:nvPr/>
        </p:nvSpPr>
        <p:spPr>
          <a:xfrm>
            <a:off x="666077" y="3429000"/>
            <a:ext cx="9144000" cy="1006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听力题干逻辑关系训练包</a:t>
            </a:r>
            <a:endParaRPr kumimoji="1" lang="zh-CN" altLang="en-US"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772483A-F57C-9044-B4F9-C75C899645D1}"/>
              </a:ext>
            </a:extLst>
          </p:cNvPr>
          <p:cNvSpPr/>
          <p:nvPr/>
        </p:nvSpPr>
        <p:spPr>
          <a:xfrm>
            <a:off x="830415" y="4610491"/>
            <a:ext cx="2646878" cy="461665"/>
          </a:xfrm>
          <a:prstGeom prst="rect">
            <a:avLst/>
          </a:prstGeom>
        </p:spPr>
        <p:txBody>
          <a:bodyPr wrap="none">
            <a:spAutoFit/>
          </a:bodyPr>
          <a:lstStyle/>
          <a:p>
            <a:r>
              <a:rPr kumimoji="1" lang="zh-CN" altLang="en-US" sz="2400" dirty="0">
                <a:latin typeface="Microsoft YaHei" panose="020B0503020204020204" pitchFamily="34" charset="-122"/>
                <a:ea typeface="Microsoft YaHei" panose="020B0503020204020204" pitchFamily="34" charset="-122"/>
              </a:rPr>
              <a:t>题干转折关系汇总</a:t>
            </a:r>
          </a:p>
        </p:txBody>
      </p:sp>
    </p:spTree>
    <p:extLst>
      <p:ext uri="{BB962C8B-B14F-4D97-AF65-F5344CB8AC3E}">
        <p14:creationId xmlns:p14="http://schemas.microsoft.com/office/powerpoint/2010/main" val="412551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57901E-B11A-D84E-96CB-49DAA03E63AA}"/>
              </a:ext>
            </a:extLst>
          </p:cNvPr>
          <p:cNvSpPr txBox="1"/>
          <p:nvPr/>
        </p:nvSpPr>
        <p:spPr>
          <a:xfrm>
            <a:off x="3592688" y="2413337"/>
            <a:ext cx="5006623" cy="1015663"/>
          </a:xfrm>
          <a:prstGeom prst="rect">
            <a:avLst/>
          </a:prstGeom>
          <a:noFill/>
        </p:spPr>
        <p:txBody>
          <a:bodyPr wrap="square" rtlCol="0">
            <a:spAutoFit/>
          </a:bodyPr>
          <a:lstStyle/>
          <a:p>
            <a:r>
              <a:rPr kumimoji="1" lang="zh-CN" altLang="en-US" sz="6000" dirty="0">
                <a:latin typeface="Microsoft YaHei" panose="020B0503020204020204" pitchFamily="34" charset="-122"/>
                <a:ea typeface="Microsoft YaHei" panose="020B0503020204020204" pitchFamily="34" charset="-122"/>
              </a:rPr>
              <a:t>学术对话场景</a:t>
            </a:r>
          </a:p>
        </p:txBody>
      </p:sp>
    </p:spTree>
    <p:extLst>
      <p:ext uri="{BB962C8B-B14F-4D97-AF65-F5344CB8AC3E}">
        <p14:creationId xmlns:p14="http://schemas.microsoft.com/office/powerpoint/2010/main" val="1144158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849880" y="801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kumimoji="1" lang="en-US" altLang="zh-CN" sz="3600" dirty="0"/>
              <a:t>6-4-3</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Current issues of periodicals are available at both libraries, although ............... issues are only available at Fordham. </a:t>
            </a:r>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kumimoji="1" lang="zh-CN" altLang="en-US" sz="1800" dirty="0"/>
          </a:p>
        </p:txBody>
      </p:sp>
      <p:pic>
        <p:nvPicPr>
          <p:cNvPr id="4" name="Test4-s3.mp3" descr="Test4-s3.mp3">
            <a:hlinkClick r:id="" action="ppaction://media"/>
            <a:extLst>
              <a:ext uri="{FF2B5EF4-FFF2-40B4-BE49-F238E27FC236}">
                <a16:creationId xmlns:a16="http://schemas.microsoft.com/office/drawing/2014/main" id="{71872035-5717-984D-9A60-8F2A4A74BC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41877" y="-69850"/>
            <a:ext cx="812800" cy="812800"/>
          </a:xfrm>
          <a:prstGeom prst="rect">
            <a:avLst/>
          </a:prstGeom>
        </p:spPr>
      </p:pic>
    </p:spTree>
    <p:extLst>
      <p:ext uri="{BB962C8B-B14F-4D97-AF65-F5344CB8AC3E}">
        <p14:creationId xmlns:p14="http://schemas.microsoft.com/office/powerpoint/2010/main" val="312270925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sz="1800" b="1" dirty="0"/>
              <a:t>Current issues of periodicals are available at both libraries, although ............... issues are only available at Fordham. </a:t>
            </a:r>
          </a:p>
          <a:p>
            <a:pPr marL="0" indent="0">
              <a:buFont typeface="Arial" panose="020B0604020202020204" pitchFamily="34" charset="0"/>
              <a:buNone/>
            </a:pPr>
            <a:endParaRPr lang="en-US" altLang="zh-CN" sz="1800" b="1" dirty="0"/>
          </a:p>
          <a:p>
            <a:pPr marL="0" indent="0">
              <a:buNone/>
            </a:pPr>
            <a:r>
              <a:rPr lang="en-US" altLang="zh-CN" sz="1800" dirty="0"/>
              <a:t>You haven't mentioned periodicals. Are they held at both sites?</a:t>
            </a:r>
            <a:endParaRPr lang="zh-CN" altLang="zh-CN" sz="1800" dirty="0"/>
          </a:p>
          <a:p>
            <a:pPr marL="0" indent="0">
              <a:buNone/>
            </a:pPr>
            <a:r>
              <a:rPr lang="en-US" altLang="zh-CN" sz="1800" dirty="0"/>
              <a:t>Current issues, yes but if you want to look at </a:t>
            </a:r>
            <a:r>
              <a:rPr lang="en-US" altLang="zh-CN" sz="1800" u="sng" dirty="0"/>
              <a:t>back</a:t>
            </a:r>
            <a:r>
              <a:rPr lang="en-US" altLang="zh-CN" sz="1800" dirty="0"/>
              <a:t> issues you'll need to use the CD-ROM databases which are held here at Fordham.</a:t>
            </a:r>
            <a:endParaRPr lang="zh-CN" altLang="zh-CN" sz="1800" dirty="0"/>
          </a:p>
          <a:p>
            <a:pPr marL="0" indent="0">
              <a:buFont typeface="Arial" panose="020B0604020202020204" pitchFamily="34" charset="0"/>
              <a:buNone/>
            </a:pPr>
            <a:endParaRPr kumimoji="1" lang="zh-CN" altLang="en-US" sz="1800" dirty="0"/>
          </a:p>
        </p:txBody>
      </p:sp>
      <p:sp>
        <p:nvSpPr>
          <p:cNvPr id="5" name="标题 1">
            <a:extLst>
              <a:ext uri="{FF2B5EF4-FFF2-40B4-BE49-F238E27FC236}">
                <a16:creationId xmlns:a16="http://schemas.microsoft.com/office/drawing/2014/main" id="{561D8FFA-71F9-8040-840F-D3DDBF9642EB}"/>
              </a:ext>
            </a:extLst>
          </p:cNvPr>
          <p:cNvSpPr txBox="1">
            <a:spLocks/>
          </p:cNvSpPr>
          <p:nvPr/>
        </p:nvSpPr>
        <p:spPr>
          <a:xfrm>
            <a:off x="2849880" y="801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kumimoji="1" lang="en-US" altLang="zh-CN" sz="3600" dirty="0"/>
              <a:t>6-4-3</a:t>
            </a:r>
            <a:endParaRPr kumimoji="1" lang="zh-CN" altLang="en-US" sz="3600" dirty="0"/>
          </a:p>
        </p:txBody>
      </p:sp>
      <p:pic>
        <p:nvPicPr>
          <p:cNvPr id="6" name="Test4-s3.mp3" descr="Test4-s3.mp3">
            <a:hlinkClick r:id="" action="ppaction://media"/>
            <a:extLst>
              <a:ext uri="{FF2B5EF4-FFF2-40B4-BE49-F238E27FC236}">
                <a16:creationId xmlns:a16="http://schemas.microsoft.com/office/drawing/2014/main" id="{F3A93796-035D-3349-8BFE-942D7A0205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41877" y="-69850"/>
            <a:ext cx="812800" cy="812800"/>
          </a:xfrm>
          <a:prstGeom prst="rect">
            <a:avLst/>
          </a:prstGeom>
        </p:spPr>
      </p:pic>
    </p:spTree>
    <p:extLst>
      <p:ext uri="{BB962C8B-B14F-4D97-AF65-F5344CB8AC3E}">
        <p14:creationId xmlns:p14="http://schemas.microsoft.com/office/powerpoint/2010/main" val="39741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9353D0D-7666-4BFF-AC28-08F8042E877F}"/>
              </a:ext>
            </a:extLst>
          </p:cNvPr>
          <p:cNvSpPr/>
          <p:nvPr/>
        </p:nvSpPr>
        <p:spPr>
          <a:xfrm>
            <a:off x="991678" y="2612739"/>
            <a:ext cx="3300968"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Type of transportation 1---------</a:t>
            </a:r>
            <a:endParaRPr lang="en-GB"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12A1D376-6B10-4799-8A11-F0EE17EFC864}"/>
              </a:ext>
            </a:extLst>
          </p:cNvPr>
          <p:cNvSpPr/>
          <p:nvPr/>
        </p:nvSpPr>
        <p:spPr>
          <a:xfrm>
            <a:off x="2642162" y="114639"/>
            <a:ext cx="4079963" cy="584775"/>
          </a:xfrm>
          <a:prstGeom prst="rect">
            <a:avLst/>
          </a:prstGeom>
        </p:spPr>
        <p:txBody>
          <a:bodyPr wrap="none">
            <a:spAutoFit/>
          </a:bodyPr>
          <a:lstStyle/>
          <a:p>
            <a:r>
              <a:rPr lang="zh-CN" altLang="zh-CN" sz="3200" b="1" kern="100" dirty="0">
                <a:latin typeface="+mj-ea"/>
                <a:ea typeface="+mj-ea"/>
                <a:cs typeface="Arial" panose="020B0604020202020204" pitchFamily="34" charset="0"/>
              </a:rPr>
              <a:t>上下义关系</a:t>
            </a:r>
            <a:r>
              <a:rPr lang="en-US" altLang="zh-CN" sz="3200" b="1" kern="100" dirty="0">
                <a:latin typeface="+mj-ea"/>
                <a:ea typeface="+mj-ea"/>
                <a:cs typeface="Arial" panose="020B0604020202020204" pitchFamily="34" charset="0"/>
              </a:rPr>
              <a:t>  </a:t>
            </a:r>
            <a:r>
              <a:rPr lang="en-US" altLang="zh-CN" sz="2800" b="1" dirty="0">
                <a:latin typeface="+mj-ea"/>
                <a:ea typeface="+mj-ea"/>
                <a:cs typeface="Arial" panose="020B0604020202020204" pitchFamily="34" charset="0"/>
              </a:rPr>
              <a:t>5-1-1 Q1</a:t>
            </a:r>
            <a:endParaRPr lang="en-GB" sz="2800" b="1" dirty="0">
              <a:latin typeface="+mj-ea"/>
              <a:ea typeface="+mj-ea"/>
              <a:cs typeface="Arial" panose="020B0604020202020204" pitchFamily="34" charset="0"/>
            </a:endParaRPr>
          </a:p>
        </p:txBody>
      </p:sp>
      <p:pic>
        <p:nvPicPr>
          <p:cNvPr id="2" name="上下义关系 5-1-1 Q1" descr="上下义关系 5-1-1 Q1">
            <a:hlinkClick r:id="" action="ppaction://media"/>
            <a:extLst>
              <a:ext uri="{FF2B5EF4-FFF2-40B4-BE49-F238E27FC236}">
                <a16:creationId xmlns:a16="http://schemas.microsoft.com/office/drawing/2014/main" id="{5D3422C6-38E2-3048-8D55-337964C3B5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2125" y="0"/>
            <a:ext cx="812800" cy="812800"/>
          </a:xfrm>
          <a:prstGeom prst="rect">
            <a:avLst/>
          </a:prstGeom>
        </p:spPr>
      </p:pic>
    </p:spTree>
    <p:extLst>
      <p:ext uri="{BB962C8B-B14F-4D97-AF65-F5344CB8AC3E}">
        <p14:creationId xmlns:p14="http://schemas.microsoft.com/office/powerpoint/2010/main" val="3305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588941" y="11979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lang="en-US" altLang="zh-CN" sz="3600" dirty="0"/>
              <a:t>7-4-3 Q22</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p:txBody>
      </p:sp>
      <p:sp>
        <p:nvSpPr>
          <p:cNvPr id="9" name="矩形 8"/>
          <p:cNvSpPr/>
          <p:nvPr/>
        </p:nvSpPr>
        <p:spPr>
          <a:xfrm>
            <a:off x="1098361" y="2046680"/>
            <a:ext cx="8708369" cy="2554545"/>
          </a:xfrm>
          <a:prstGeom prst="rect">
            <a:avLst/>
          </a:prstGeom>
        </p:spPr>
        <p:txBody>
          <a:bodyPr wrap="square">
            <a:spAutoFit/>
          </a:bodyPr>
          <a:lstStyle/>
          <a:p>
            <a:pPr lvl="0" algn="just"/>
            <a:r>
              <a:rPr lang="en-US" altLang="zh-CN" sz="2000" dirty="0"/>
              <a:t>The presentation will not be 22 ………… .(</a:t>
            </a:r>
            <a:r>
              <a:rPr lang="zh-CN" altLang="zh-CN" sz="2000" dirty="0"/>
              <a:t>否定关系归入此类</a:t>
            </a:r>
            <a:r>
              <a:rPr lang="en-US" altLang="zh-CN" sz="2000" dirty="0"/>
              <a:t>)</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pPr lvl="0" algn="just"/>
            <a:endParaRPr lang="zh-CN" altLang="en-US" sz="2000" kern="100" dirty="0">
              <a:solidFill>
                <a:prstClr val="black"/>
              </a:solidFill>
              <a:latin typeface="宋体"/>
              <a:ea typeface="等线"/>
              <a:cs typeface="Courier New"/>
            </a:endParaRPr>
          </a:p>
        </p:txBody>
      </p:sp>
      <p:pic>
        <p:nvPicPr>
          <p:cNvPr id="5" name="Track0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8259" y="108590"/>
            <a:ext cx="609600" cy="609600"/>
          </a:xfrm>
          <a:prstGeom prst="rect">
            <a:avLst/>
          </a:prstGeom>
        </p:spPr>
      </p:pic>
    </p:spTree>
    <p:extLst>
      <p:ext uri="{BB962C8B-B14F-4D97-AF65-F5344CB8AC3E}">
        <p14:creationId xmlns:p14="http://schemas.microsoft.com/office/powerpoint/2010/main" val="30880573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p:txBody>
      </p:sp>
      <p:sp>
        <p:nvSpPr>
          <p:cNvPr id="9" name="矩形 8"/>
          <p:cNvSpPr/>
          <p:nvPr/>
        </p:nvSpPr>
        <p:spPr>
          <a:xfrm>
            <a:off x="1098361" y="2046680"/>
            <a:ext cx="8708369" cy="3170099"/>
          </a:xfrm>
          <a:prstGeom prst="rect">
            <a:avLst/>
          </a:prstGeom>
        </p:spPr>
        <p:txBody>
          <a:bodyPr wrap="square">
            <a:spAutoFit/>
          </a:bodyPr>
          <a:lstStyle/>
          <a:p>
            <a:pPr lvl="0" algn="just"/>
            <a:r>
              <a:rPr lang="en-US" altLang="zh-CN" sz="2000" dirty="0"/>
              <a:t>The presentation will not be 22 ………… .(</a:t>
            </a:r>
            <a:r>
              <a:rPr lang="zh-CN" altLang="zh-CN" sz="2000" dirty="0"/>
              <a:t>否定关系归入此类</a:t>
            </a:r>
            <a:r>
              <a:rPr lang="en-US" altLang="zh-CN" sz="2000" dirty="0"/>
              <a:t>)</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TREVOR: And </a:t>
            </a:r>
            <a:r>
              <a:rPr lang="en-US" altLang="zh-CN" sz="2000" u="sng" dirty="0"/>
              <a:t>is this one going to be assessed</a:t>
            </a:r>
            <a:r>
              <a:rPr lang="zh-TW" altLang="zh-CN" sz="2000" dirty="0"/>
              <a:t>?  Q22</a:t>
            </a:r>
            <a:endParaRPr lang="zh-CN" altLang="zh-CN" sz="2000" dirty="0"/>
          </a:p>
          <a:p>
            <a:r>
              <a:rPr lang="zh-TW" altLang="zh-CN" sz="2000" dirty="0"/>
              <a:t>　　</a:t>
            </a:r>
            <a:r>
              <a:rPr lang="en-US" altLang="zh-CN" sz="2000" dirty="0"/>
              <a:t>JULIE: </a:t>
            </a:r>
            <a:r>
              <a:rPr lang="zh-TW" altLang="zh-CN" sz="2000" u="sng" dirty="0"/>
              <a:t>No</a:t>
            </a:r>
            <a:r>
              <a:rPr lang="en-US" altLang="zh-CN" sz="2000" dirty="0"/>
              <a:t>... not this time round... because it's the first one... you know.</a:t>
            </a:r>
            <a:endParaRPr lang="zh-CN" altLang="zh-CN" sz="2000" dirty="0"/>
          </a:p>
          <a:p>
            <a:pPr lvl="0" algn="just"/>
            <a:endParaRPr lang="zh-CN" altLang="en-US" sz="2000" kern="100" dirty="0">
              <a:solidFill>
                <a:prstClr val="black"/>
              </a:solidFill>
              <a:latin typeface="宋体"/>
              <a:ea typeface="等线"/>
              <a:cs typeface="Courier New"/>
            </a:endParaRPr>
          </a:p>
        </p:txBody>
      </p:sp>
      <p:sp>
        <p:nvSpPr>
          <p:cNvPr id="6" name="标题 1">
            <a:extLst>
              <a:ext uri="{FF2B5EF4-FFF2-40B4-BE49-F238E27FC236}">
                <a16:creationId xmlns:a16="http://schemas.microsoft.com/office/drawing/2014/main" id="{613A3939-3C71-504E-85B9-058F7A75623B}"/>
              </a:ext>
            </a:extLst>
          </p:cNvPr>
          <p:cNvSpPr txBox="1">
            <a:spLocks/>
          </p:cNvSpPr>
          <p:nvPr/>
        </p:nvSpPr>
        <p:spPr>
          <a:xfrm>
            <a:off x="2588941" y="11979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lang="en-US" altLang="zh-CN" sz="3600" dirty="0"/>
              <a:t>7-4-3 Q22</a:t>
            </a:r>
            <a:endParaRPr kumimoji="1" lang="zh-CN" altLang="en-US" sz="3600" dirty="0"/>
          </a:p>
        </p:txBody>
      </p:sp>
      <p:pic>
        <p:nvPicPr>
          <p:cNvPr id="7" name="Track07.mp3">
            <a:hlinkClick r:id="" action="ppaction://media"/>
            <a:extLst>
              <a:ext uri="{FF2B5EF4-FFF2-40B4-BE49-F238E27FC236}">
                <a16:creationId xmlns:a16="http://schemas.microsoft.com/office/drawing/2014/main" id="{C44CC367-A69E-DE4D-94C6-2D45A79ADA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8259" y="108590"/>
            <a:ext cx="609600" cy="609600"/>
          </a:xfrm>
          <a:prstGeom prst="rect">
            <a:avLst/>
          </a:prstGeom>
        </p:spPr>
      </p:pic>
    </p:spTree>
    <p:extLst>
      <p:ext uri="{BB962C8B-B14F-4D97-AF65-F5344CB8AC3E}">
        <p14:creationId xmlns:p14="http://schemas.microsoft.com/office/powerpoint/2010/main" val="26104497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17F589-B0EC-544D-B4C9-31892009280F}"/>
              </a:ext>
            </a:extLst>
          </p:cNvPr>
          <p:cNvSpPr txBox="1"/>
          <p:nvPr/>
        </p:nvSpPr>
        <p:spPr>
          <a:xfrm>
            <a:off x="3592688" y="2413337"/>
            <a:ext cx="5006623" cy="1015663"/>
          </a:xfrm>
          <a:prstGeom prst="rect">
            <a:avLst/>
          </a:prstGeom>
          <a:noFill/>
        </p:spPr>
        <p:txBody>
          <a:bodyPr wrap="square" rtlCol="0">
            <a:spAutoFit/>
          </a:bodyPr>
          <a:lstStyle/>
          <a:p>
            <a:r>
              <a:rPr kumimoji="1" lang="zh-CN" altLang="en-US" sz="6000" dirty="0">
                <a:latin typeface="Microsoft YaHei" panose="020B0503020204020204" pitchFamily="34" charset="-122"/>
                <a:ea typeface="Microsoft YaHei" panose="020B0503020204020204" pitchFamily="34" charset="-122"/>
              </a:rPr>
              <a:t>学术讲座场景</a:t>
            </a:r>
          </a:p>
        </p:txBody>
      </p:sp>
    </p:spTree>
    <p:extLst>
      <p:ext uri="{BB962C8B-B14F-4D97-AF65-F5344CB8AC3E}">
        <p14:creationId xmlns:p14="http://schemas.microsoft.com/office/powerpoint/2010/main" val="1034347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22395" y="15470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lang="en-US" altLang="zh-CN" sz="3600" dirty="0"/>
              <a:t>7-1-4 Q33</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p:txBody>
      </p:sp>
      <p:sp>
        <p:nvSpPr>
          <p:cNvPr id="9" name="矩形 8"/>
          <p:cNvSpPr/>
          <p:nvPr/>
        </p:nvSpPr>
        <p:spPr>
          <a:xfrm>
            <a:off x="1098361" y="2046680"/>
            <a:ext cx="8708369" cy="1938992"/>
          </a:xfrm>
          <a:prstGeom prst="rect">
            <a:avLst/>
          </a:prstGeom>
        </p:spPr>
        <p:txBody>
          <a:bodyPr wrap="square">
            <a:spAutoFit/>
          </a:bodyPr>
          <a:lstStyle/>
          <a:p>
            <a:pPr lvl="0" algn="just"/>
            <a:r>
              <a:rPr lang="en-US" altLang="zh-CN" sz="2000" kern="100" dirty="0">
                <a:solidFill>
                  <a:prstClr val="black"/>
                </a:solidFill>
              </a:rPr>
              <a:t>But:</a:t>
            </a:r>
            <a:endParaRPr lang="zh-CN" altLang="en-US" sz="2000" kern="100" dirty="0">
              <a:solidFill>
                <a:prstClr val="black"/>
              </a:solidFill>
            </a:endParaRPr>
          </a:p>
          <a:p>
            <a:pPr lvl="0" algn="just"/>
            <a:r>
              <a:rPr lang="zh-CN" altLang="en-US" sz="2000" kern="100" dirty="0">
                <a:solidFill>
                  <a:prstClr val="black"/>
                </a:solidFill>
              </a:rPr>
              <a:t>　　</a:t>
            </a:r>
            <a:r>
              <a:rPr lang="en-US" altLang="zh-CN" sz="2000" kern="100" dirty="0">
                <a:solidFill>
                  <a:prstClr val="black"/>
                </a:solidFill>
              </a:rPr>
              <a:t>●Why are the tracks usually 33………………. ?</a:t>
            </a:r>
          </a:p>
          <a:p>
            <a:pPr lvl="0" algn="just"/>
            <a:endParaRPr lang="zh-CN" altLang="en-US" sz="2000" kern="100" dirty="0">
              <a:solidFill>
                <a:prstClr val="black"/>
              </a:solidFill>
            </a:endParaRPr>
          </a:p>
          <a:p>
            <a:pPr lvl="0" algn="just"/>
            <a:r>
              <a:rPr lang="zh-CN" altLang="en-US" sz="2000" kern="100" dirty="0">
                <a:solidFill>
                  <a:prstClr val="black"/>
                </a:solidFill>
              </a:rPr>
              <a:t>　　</a:t>
            </a:r>
            <a:r>
              <a:rPr lang="en-US" altLang="zh-CN" sz="2000" kern="100" dirty="0">
                <a:solidFill>
                  <a:prstClr val="black"/>
                </a:solidFill>
              </a:rPr>
              <a:t>●Why are some engravings realistic and others unrealistic?</a:t>
            </a:r>
          </a:p>
          <a:p>
            <a:pPr lvl="0" algn="just"/>
            <a:endParaRPr lang="zh-CN" altLang="en-US" sz="2000" kern="100" dirty="0">
              <a:solidFill>
                <a:prstClr val="black"/>
              </a:solidFill>
            </a:endParaRPr>
          </a:p>
          <a:p>
            <a:pPr lvl="0" algn="just"/>
            <a:r>
              <a:rPr lang="zh-CN" altLang="en-US" sz="2000" kern="100" dirty="0">
                <a:solidFill>
                  <a:prstClr val="black"/>
                </a:solidFill>
              </a:rPr>
              <a:t>　　</a:t>
            </a:r>
            <a:r>
              <a:rPr lang="en-US" altLang="zh-CN" sz="2000" kern="100" dirty="0">
                <a:solidFill>
                  <a:prstClr val="black"/>
                </a:solidFill>
              </a:rPr>
              <a:t>●Why are the unrealistic animals sometimes half 34………………. ?</a:t>
            </a:r>
            <a:endParaRPr lang="zh-CN" altLang="en-US" sz="2000" kern="100" dirty="0">
              <a:solidFill>
                <a:prstClr val="black"/>
              </a:solidFill>
              <a:latin typeface="宋体"/>
              <a:ea typeface="等线"/>
              <a:cs typeface="Courier New"/>
            </a:endParaRPr>
          </a:p>
        </p:txBody>
      </p:sp>
      <p:pic>
        <p:nvPicPr>
          <p:cNvPr id="10" name="Track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97130" y="120098"/>
            <a:ext cx="609600" cy="609600"/>
          </a:xfrm>
          <a:prstGeom prst="rect">
            <a:avLst/>
          </a:prstGeom>
        </p:spPr>
      </p:pic>
    </p:spTree>
    <p:extLst>
      <p:ext uri="{BB962C8B-B14F-4D97-AF65-F5344CB8AC3E}">
        <p14:creationId xmlns:p14="http://schemas.microsoft.com/office/powerpoint/2010/main" val="27630003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46"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33547" y="12170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lang="en-US" altLang="zh-CN" sz="3600" dirty="0"/>
              <a:t>7-1-4 Q33</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p:txBody>
      </p:sp>
      <p:sp>
        <p:nvSpPr>
          <p:cNvPr id="9" name="矩形 8"/>
          <p:cNvSpPr/>
          <p:nvPr/>
        </p:nvSpPr>
        <p:spPr>
          <a:xfrm>
            <a:off x="989304" y="1224559"/>
            <a:ext cx="8708369" cy="4708981"/>
          </a:xfrm>
          <a:prstGeom prst="rect">
            <a:avLst/>
          </a:prstGeom>
        </p:spPr>
        <p:txBody>
          <a:bodyPr wrap="square">
            <a:spAutoFit/>
          </a:bodyPr>
          <a:lstStyle/>
          <a:p>
            <a:pPr lvl="0" algn="just"/>
            <a:r>
              <a:rPr lang="en-US" altLang="zh-CN" sz="2000" kern="100" dirty="0">
                <a:solidFill>
                  <a:prstClr val="black"/>
                </a:solidFill>
              </a:rPr>
              <a:t>But:</a:t>
            </a:r>
            <a:endParaRPr lang="zh-CN" altLang="en-US" sz="2000" kern="100" dirty="0">
              <a:solidFill>
                <a:prstClr val="black"/>
              </a:solidFill>
            </a:endParaRPr>
          </a:p>
          <a:p>
            <a:pPr lvl="0" algn="just"/>
            <a:r>
              <a:rPr lang="zh-CN" altLang="en-US" sz="2000" kern="100" dirty="0">
                <a:solidFill>
                  <a:prstClr val="black"/>
                </a:solidFill>
              </a:rPr>
              <a:t>　　</a:t>
            </a:r>
            <a:r>
              <a:rPr lang="en-US" altLang="zh-CN" sz="2000" kern="100" dirty="0">
                <a:solidFill>
                  <a:prstClr val="black"/>
                </a:solidFill>
              </a:rPr>
              <a:t>●Why are the tracks usually 33………………. ?</a:t>
            </a:r>
          </a:p>
          <a:p>
            <a:pPr lvl="0" algn="just"/>
            <a:endParaRPr lang="zh-CN" altLang="en-US" sz="2000" kern="100" dirty="0">
              <a:solidFill>
                <a:prstClr val="black"/>
              </a:solidFill>
            </a:endParaRPr>
          </a:p>
          <a:p>
            <a:pPr lvl="0" algn="just"/>
            <a:r>
              <a:rPr lang="zh-CN" altLang="en-US" sz="2000" kern="100" dirty="0">
                <a:solidFill>
                  <a:prstClr val="black"/>
                </a:solidFill>
              </a:rPr>
              <a:t>　　</a:t>
            </a:r>
            <a:r>
              <a:rPr lang="en-US" altLang="zh-CN" sz="2000" kern="100" dirty="0">
                <a:solidFill>
                  <a:prstClr val="black"/>
                </a:solidFill>
              </a:rPr>
              <a:t>●Why are some engravings realistic and others unrealistic?</a:t>
            </a:r>
          </a:p>
          <a:p>
            <a:pPr lvl="0" algn="just"/>
            <a:endParaRPr lang="zh-CN" altLang="en-US" sz="2000" kern="100" dirty="0">
              <a:solidFill>
                <a:prstClr val="black"/>
              </a:solidFill>
            </a:endParaRPr>
          </a:p>
          <a:p>
            <a:pPr lvl="0" algn="just"/>
            <a:r>
              <a:rPr lang="zh-CN" altLang="en-US" sz="2000" kern="100" dirty="0">
                <a:solidFill>
                  <a:prstClr val="black"/>
                </a:solidFill>
              </a:rPr>
              <a:t>　　</a:t>
            </a:r>
            <a:r>
              <a:rPr lang="en-US" altLang="zh-CN" sz="2000" kern="100" dirty="0">
                <a:solidFill>
                  <a:prstClr val="black"/>
                </a:solidFill>
              </a:rPr>
              <a:t>●Why are the unrealistic animals sometimes half 34………………. ?</a:t>
            </a:r>
          </a:p>
          <a:p>
            <a:pPr lvl="0" algn="just"/>
            <a:endParaRPr lang="en-US" altLang="zh-CN" sz="2000" kern="100" dirty="0">
              <a:solidFill>
                <a:prstClr val="black"/>
              </a:solidFill>
              <a:latin typeface="宋体"/>
              <a:ea typeface="等线"/>
              <a:cs typeface="Courier New"/>
            </a:endParaRPr>
          </a:p>
          <a:p>
            <a:pPr lvl="0" algn="just"/>
            <a:endParaRPr lang="en-US" altLang="zh-CN" sz="2000" kern="100" dirty="0">
              <a:solidFill>
                <a:prstClr val="black"/>
              </a:solidFill>
              <a:latin typeface="宋体"/>
              <a:ea typeface="等线"/>
              <a:cs typeface="Courier New"/>
            </a:endParaRPr>
          </a:p>
          <a:p>
            <a:pPr algn="just"/>
            <a:r>
              <a:rPr lang="en-US" altLang="zh-CN" sz="2000" dirty="0"/>
              <a:t>But there were some mysteries. First, when you look at a typical Namibian painting or engraving, </a:t>
            </a:r>
            <a:r>
              <a:rPr lang="en-US" altLang="zh-CN" sz="2000" u="sng" dirty="0"/>
              <a:t>you see the tracks are repeated</a:t>
            </a:r>
            <a:r>
              <a:rPr lang="en-US" altLang="zh-CN" sz="2000" dirty="0"/>
              <a:t>, there are dozens of tracks for the same animal. You'd expect just one clear illustration if the reason - the aim was to teach tracking. Now there were two more problems. Why are some of the engravings of animals very accurate as you'd expect - all clearly identifiable and others quite unrealistic?  Q33</a:t>
            </a:r>
            <a:endParaRPr lang="zh-CN" altLang="zh-CN" sz="2000" dirty="0"/>
          </a:p>
          <a:p>
            <a:pPr lvl="0" algn="just"/>
            <a:endParaRPr lang="zh-CN" altLang="en-US" sz="2000" kern="100" dirty="0">
              <a:solidFill>
                <a:prstClr val="black"/>
              </a:solidFill>
              <a:latin typeface="宋体"/>
              <a:ea typeface="等线"/>
              <a:cs typeface="Courier New"/>
            </a:endParaRPr>
          </a:p>
        </p:txBody>
      </p:sp>
      <p:pic>
        <p:nvPicPr>
          <p:cNvPr id="4" name="Track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53653" y="71437"/>
            <a:ext cx="609600" cy="609600"/>
          </a:xfrm>
          <a:prstGeom prst="rect">
            <a:avLst/>
          </a:prstGeom>
        </p:spPr>
      </p:pic>
    </p:spTree>
    <p:extLst>
      <p:ext uri="{BB962C8B-B14F-4D97-AF65-F5344CB8AC3E}">
        <p14:creationId xmlns:p14="http://schemas.microsoft.com/office/powerpoint/2010/main" val="36905229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4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566639" y="1309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a:t>
            </a:r>
            <a:r>
              <a:rPr kumimoji="1" lang="zh-CN" altLang="en-US" sz="3600" dirty="0">
                <a:solidFill>
                  <a:prstClr val="black"/>
                </a:solidFill>
                <a:latin typeface="Arial Black" panose="020B0A04020102020204"/>
                <a:ea typeface="微软雅黑" panose="020B0503020204020204" pitchFamily="34" charset="-122"/>
              </a:rPr>
              <a:t>转折</a:t>
            </a: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prstClr val="black"/>
                </a:solidFill>
              </a:rPr>
              <a:t>BUT a two-dimensional map will always have some 38…………………………</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4" name="81438">
            <a:hlinkClick r:id="" action="ppaction://media"/>
            <a:extLst>
              <a:ext uri="{FF2B5EF4-FFF2-40B4-BE49-F238E27FC236}">
                <a16:creationId xmlns:a16="http://schemas.microsoft.com/office/drawing/2014/main" id="{39A07036-9C0C-4AE4-A512-7A6D2C450D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50385" y="67720"/>
            <a:ext cx="567522" cy="567522"/>
          </a:xfrm>
          <a:prstGeom prst="rect">
            <a:avLst/>
          </a:prstGeom>
        </p:spPr>
      </p:pic>
    </p:spTree>
    <p:extLst>
      <p:ext uri="{BB962C8B-B14F-4D97-AF65-F5344CB8AC3E}">
        <p14:creationId xmlns:p14="http://schemas.microsoft.com/office/powerpoint/2010/main" val="11619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sz="1800" b="1" dirty="0">
                <a:solidFill>
                  <a:srgbClr val="92D050"/>
                </a:solidFill>
              </a:rPr>
              <a:t>BUT</a:t>
            </a:r>
            <a:r>
              <a:rPr lang="en-US" altLang="zh-CN" sz="1800" b="1" dirty="0">
                <a:solidFill>
                  <a:prstClr val="black"/>
                </a:solidFill>
              </a:rPr>
              <a:t> a two-dimensional map will always have some 38…………………………</a:t>
            </a:r>
            <a:endParaRPr kumimoji="1"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5" name="矩形 4">
            <a:extLst>
              <a:ext uri="{FF2B5EF4-FFF2-40B4-BE49-F238E27FC236}">
                <a16:creationId xmlns:a16="http://schemas.microsoft.com/office/drawing/2014/main" id="{1172E20C-A461-4CEB-9183-C50782320BBA}"/>
              </a:ext>
            </a:extLst>
          </p:cNvPr>
          <p:cNvSpPr/>
          <p:nvPr/>
        </p:nvSpPr>
        <p:spPr>
          <a:xfrm>
            <a:off x="1568116" y="3609473"/>
            <a:ext cx="8333874" cy="1200329"/>
          </a:xfrm>
          <a:prstGeom prst="rect">
            <a:avLst/>
          </a:prstGeom>
        </p:spPr>
        <p:txBody>
          <a:bodyPr wrap="square">
            <a:spAutoFit/>
          </a:bodyPr>
          <a:lstStyle/>
          <a:p>
            <a:r>
              <a:rPr lang="en-US" altLang="zh-CN" dirty="0"/>
              <a:t>You can't exactly replicate something that is three-dimensional, like our planet, on a flat piece of paper, because paper has only two dimensions, and that means there'll always be a certain degree of distortion(Q38) on a map. It can't be avoided. </a:t>
            </a:r>
            <a:endParaRPr lang="zh-CN" altLang="en-US" dirty="0"/>
          </a:p>
        </p:txBody>
      </p:sp>
      <p:sp>
        <p:nvSpPr>
          <p:cNvPr id="6" name="标题 1">
            <a:extLst>
              <a:ext uri="{FF2B5EF4-FFF2-40B4-BE49-F238E27FC236}">
                <a16:creationId xmlns:a16="http://schemas.microsoft.com/office/drawing/2014/main" id="{89ED8895-CAA9-4047-B12D-6131B5DCEDD3}"/>
              </a:ext>
            </a:extLst>
          </p:cNvPr>
          <p:cNvSpPr txBox="1">
            <a:spLocks/>
          </p:cNvSpPr>
          <p:nvPr/>
        </p:nvSpPr>
        <p:spPr>
          <a:xfrm>
            <a:off x="2566639" y="13095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a:t>
            </a:r>
            <a:r>
              <a:rPr kumimoji="1" lang="zh-CN" altLang="en-US" sz="3600" dirty="0">
                <a:solidFill>
                  <a:prstClr val="black"/>
                </a:solidFill>
                <a:latin typeface="Arial Black" panose="020B0A04020102020204"/>
                <a:ea typeface="微软雅黑" panose="020B0503020204020204" pitchFamily="34" charset="-122"/>
              </a:rPr>
              <a:t>转折</a:t>
            </a: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8-1-4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7" name="81438">
            <a:hlinkClick r:id="" action="ppaction://media"/>
            <a:extLst>
              <a:ext uri="{FF2B5EF4-FFF2-40B4-BE49-F238E27FC236}">
                <a16:creationId xmlns:a16="http://schemas.microsoft.com/office/drawing/2014/main" id="{E6266AA4-EBE6-E747-8E46-069FA1ACFB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50385" y="67720"/>
            <a:ext cx="567522" cy="567522"/>
          </a:xfrm>
          <a:prstGeom prst="rect">
            <a:avLst/>
          </a:prstGeom>
        </p:spPr>
      </p:pic>
    </p:spTree>
    <p:extLst>
      <p:ext uri="{BB962C8B-B14F-4D97-AF65-F5344CB8AC3E}">
        <p14:creationId xmlns:p14="http://schemas.microsoft.com/office/powerpoint/2010/main" val="238844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00453"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题干让步转折关系 </a:t>
            </a:r>
            <a:r>
              <a:rPr kumimoji="1" lang="en-US" altLang="zh-CN" sz="3200" dirty="0"/>
              <a:t>9-3-4</a:t>
            </a:r>
            <a:endParaRPr kumimoji="1" lang="zh-CN" altLang="en-US" sz="32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t>But the house will have paid its ‘environmental debt’ within 40 ______</a:t>
            </a:r>
          </a:p>
          <a:p>
            <a:pPr marL="0" indent="0">
              <a:buFont typeface="Arial" panose="020B0604020202020204" pitchFamily="34" charset="0"/>
              <a:buNone/>
            </a:pPr>
            <a:endParaRPr kumimoji="1" lang="zh-CN" altLang="en-US" sz="1800" dirty="0"/>
          </a:p>
        </p:txBody>
      </p:sp>
      <p:pic>
        <p:nvPicPr>
          <p:cNvPr id="4" name="12 (mp3cut.net) (2)">
            <a:hlinkClick r:id="" action="ppaction://media"/>
            <a:extLst>
              <a:ext uri="{FF2B5EF4-FFF2-40B4-BE49-F238E27FC236}">
                <a16:creationId xmlns:a16="http://schemas.microsoft.com/office/drawing/2014/main" id="{A3DED4CA-B7FD-469C-AB35-6B195CD9F9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98253" y="42816"/>
            <a:ext cx="720000" cy="720000"/>
          </a:xfrm>
          <a:prstGeom prst="rect">
            <a:avLst/>
          </a:prstGeom>
        </p:spPr>
      </p:pic>
    </p:spTree>
    <p:extLst>
      <p:ext uri="{BB962C8B-B14F-4D97-AF65-F5344CB8AC3E}">
        <p14:creationId xmlns:p14="http://schemas.microsoft.com/office/powerpoint/2010/main" val="275619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solidFill>
                  <a:srgbClr val="FF0000"/>
                </a:solidFill>
              </a:rPr>
              <a:t>But</a:t>
            </a:r>
            <a:r>
              <a:rPr lang="en-US" altLang="zh-CN" sz="1800" dirty="0"/>
              <a:t> the house will have paid its ‘environmental debt’ within 40 ______</a:t>
            </a:r>
          </a:p>
          <a:p>
            <a:pPr marL="0" indent="0">
              <a:buFont typeface="Arial" panose="020B0604020202020204" pitchFamily="34" charset="0"/>
              <a:buNone/>
            </a:pPr>
            <a:endParaRPr kumimoji="1" lang="zh-CN" altLang="en-US" sz="1800" dirty="0"/>
          </a:p>
        </p:txBody>
      </p:sp>
      <p:sp>
        <p:nvSpPr>
          <p:cNvPr id="4" name="矩形 3">
            <a:extLst>
              <a:ext uri="{FF2B5EF4-FFF2-40B4-BE49-F238E27FC236}">
                <a16:creationId xmlns:a16="http://schemas.microsoft.com/office/drawing/2014/main" id="{EFC30BC3-DC06-4E01-AF9C-90A366FF2566}"/>
              </a:ext>
            </a:extLst>
          </p:cNvPr>
          <p:cNvSpPr/>
          <p:nvPr/>
        </p:nvSpPr>
        <p:spPr>
          <a:xfrm>
            <a:off x="838200" y="3100079"/>
            <a:ext cx="10158663" cy="1477328"/>
          </a:xfrm>
          <a:prstGeom prst="rect">
            <a:avLst/>
          </a:prstGeom>
        </p:spPr>
        <p:txBody>
          <a:bodyPr wrap="square">
            <a:spAutoFit/>
          </a:bodyPr>
          <a:lstStyle/>
          <a:p>
            <a:r>
              <a:rPr lang="en-US" altLang="zh-CN" dirty="0"/>
              <a:t>In total, the house construction has released 70 tons of carbon dioxide into the air. Now that’s a frightening thought. </a:t>
            </a:r>
            <a:r>
              <a:rPr lang="en-US" altLang="zh-CN" dirty="0">
                <a:solidFill>
                  <a:srgbClr val="FF0000"/>
                </a:solidFill>
              </a:rPr>
              <a:t>However,</a:t>
            </a:r>
            <a:r>
              <a:rPr lang="en-US" altLang="zh-CN" dirty="0"/>
              <a:t> once the initial ‘debt’ has been cleared — and </a:t>
            </a:r>
            <a:r>
              <a:rPr lang="en-US" altLang="zh-CN" dirty="0">
                <a:solidFill>
                  <a:srgbClr val="FF0000"/>
                </a:solidFill>
              </a:rPr>
              <a:t>it’s been calculated that this will only take fifteen years</a:t>
            </a:r>
            <a:r>
              <a:rPr lang="en-US" altLang="zh-CN" dirty="0"/>
              <a:t> — this underground house won’t cost anything-environmentally I mean-because unlike ordinary houses, it is run in a way that is completely environmentally friendly.</a:t>
            </a:r>
          </a:p>
        </p:txBody>
      </p:sp>
      <p:sp>
        <p:nvSpPr>
          <p:cNvPr id="7" name="标题 1">
            <a:extLst>
              <a:ext uri="{FF2B5EF4-FFF2-40B4-BE49-F238E27FC236}">
                <a16:creationId xmlns:a16="http://schemas.microsoft.com/office/drawing/2014/main" id="{A601EEAD-7B3D-4F4D-9879-06746AD522BA}"/>
              </a:ext>
            </a:extLst>
          </p:cNvPr>
          <p:cNvSpPr txBox="1">
            <a:spLocks/>
          </p:cNvSpPr>
          <p:nvPr/>
        </p:nvSpPr>
        <p:spPr>
          <a:xfrm>
            <a:off x="2700453"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题干让步转折关系 </a:t>
            </a:r>
            <a:r>
              <a:rPr kumimoji="1" lang="en-US" altLang="zh-CN" sz="3200" dirty="0"/>
              <a:t>9-3-4</a:t>
            </a:r>
            <a:endParaRPr kumimoji="1" lang="zh-CN" altLang="en-US" sz="3200" dirty="0"/>
          </a:p>
        </p:txBody>
      </p:sp>
      <p:pic>
        <p:nvPicPr>
          <p:cNvPr id="8" name="12 (mp3cut.net) (2)">
            <a:hlinkClick r:id="" action="ppaction://media"/>
            <a:extLst>
              <a:ext uri="{FF2B5EF4-FFF2-40B4-BE49-F238E27FC236}">
                <a16:creationId xmlns:a16="http://schemas.microsoft.com/office/drawing/2014/main" id="{080E6279-D38B-AD48-AE17-EF103E1EFD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98253" y="42816"/>
            <a:ext cx="720000" cy="720000"/>
          </a:xfrm>
          <a:prstGeom prst="rect">
            <a:avLst/>
          </a:prstGeom>
        </p:spPr>
      </p:pic>
    </p:spTree>
    <p:extLst>
      <p:ext uri="{BB962C8B-B14F-4D97-AF65-F5344CB8AC3E}">
        <p14:creationId xmlns:p14="http://schemas.microsoft.com/office/powerpoint/2010/main" val="263718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44699" y="1226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lang="en-US" altLang="zh-CN" sz="3600" dirty="0"/>
              <a:t>12-1-4</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An advertising campaign for a 38 .......... was memorable but failed to boost sales.</a:t>
            </a:r>
            <a:endParaRPr kumimoji="1" lang="zh-CN" altLang="en-US" sz="1600" dirty="0"/>
          </a:p>
        </p:txBody>
      </p:sp>
      <p:pic>
        <p:nvPicPr>
          <p:cNvPr id="4" name="IELTS11_IELTS 12 Test 5_04">
            <a:hlinkClick r:id="" action="ppaction://media"/>
            <a:extLst>
              <a:ext uri="{FF2B5EF4-FFF2-40B4-BE49-F238E27FC236}">
                <a16:creationId xmlns:a16="http://schemas.microsoft.com/office/drawing/2014/main" id="{A9D7223C-4AB5-4201-B9DE-7A68F73A30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48052" y="214256"/>
            <a:ext cx="406400" cy="406400"/>
          </a:xfrm>
          <a:prstGeom prst="rect">
            <a:avLst/>
          </a:prstGeom>
        </p:spPr>
      </p:pic>
    </p:spTree>
    <p:extLst>
      <p:ext uri="{BB962C8B-B14F-4D97-AF65-F5344CB8AC3E}">
        <p14:creationId xmlns:p14="http://schemas.microsoft.com/office/powerpoint/2010/main" val="1213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9353D0D-7666-4BFF-AC28-08F8042E877F}"/>
              </a:ext>
            </a:extLst>
          </p:cNvPr>
          <p:cNvSpPr/>
          <p:nvPr/>
        </p:nvSpPr>
        <p:spPr>
          <a:xfrm>
            <a:off x="991678" y="2612739"/>
            <a:ext cx="3300968" cy="369332"/>
          </a:xfrm>
          <a:prstGeom prst="rect">
            <a:avLst/>
          </a:prstGeom>
        </p:spPr>
        <p:txBody>
          <a:bodyPr wrap="none">
            <a:spAutoFit/>
          </a:bodyPr>
          <a:lstStyle/>
          <a:p>
            <a:r>
              <a:rPr lang="en-US" altLang="zh-CN" dirty="0">
                <a:solidFill>
                  <a:srgbClr val="069244"/>
                </a:solidFill>
                <a:latin typeface="Arial" panose="020B0604020202020204" pitchFamily="34" charset="0"/>
                <a:cs typeface="Arial" panose="020B0604020202020204" pitchFamily="34" charset="0"/>
              </a:rPr>
              <a:t>Type </a:t>
            </a:r>
            <a:r>
              <a:rPr lang="en-US" altLang="zh-CN" dirty="0">
                <a:latin typeface="Arial" panose="020B0604020202020204" pitchFamily="34" charset="0"/>
                <a:cs typeface="Arial" panose="020B0604020202020204" pitchFamily="34" charset="0"/>
              </a:rPr>
              <a:t>of transportation 1---------</a:t>
            </a:r>
            <a:endParaRPr lang="en-GB"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12A1D376-6B10-4799-8A11-F0EE17EFC864}"/>
              </a:ext>
            </a:extLst>
          </p:cNvPr>
          <p:cNvSpPr/>
          <p:nvPr/>
        </p:nvSpPr>
        <p:spPr>
          <a:xfrm>
            <a:off x="2732796" y="102113"/>
            <a:ext cx="4079963" cy="584775"/>
          </a:xfrm>
          <a:prstGeom prst="rect">
            <a:avLst/>
          </a:prstGeom>
        </p:spPr>
        <p:txBody>
          <a:bodyPr wrap="none">
            <a:spAutoFit/>
          </a:bodyPr>
          <a:lstStyle/>
          <a:p>
            <a:r>
              <a:rPr lang="zh-CN" altLang="zh-CN" sz="3200" b="1" kern="100" dirty="0">
                <a:solidFill>
                  <a:srgbClr val="069244"/>
                </a:solidFill>
                <a:latin typeface="+mj-ea"/>
                <a:ea typeface="+mj-ea"/>
                <a:cs typeface="Arial" panose="020B0604020202020204" pitchFamily="34" charset="0"/>
              </a:rPr>
              <a:t>上</a:t>
            </a:r>
            <a:r>
              <a:rPr lang="zh-CN" altLang="zh-CN" sz="3200" b="1" kern="100" dirty="0">
                <a:solidFill>
                  <a:srgbClr val="C00000"/>
                </a:solidFill>
                <a:latin typeface="+mj-ea"/>
                <a:ea typeface="+mj-ea"/>
                <a:cs typeface="Arial" panose="020B0604020202020204" pitchFamily="34" charset="0"/>
              </a:rPr>
              <a:t>下</a:t>
            </a:r>
            <a:r>
              <a:rPr lang="zh-CN" altLang="zh-CN" sz="3200" b="1" kern="100" dirty="0">
                <a:latin typeface="+mj-ea"/>
                <a:ea typeface="+mj-ea"/>
                <a:cs typeface="Arial" panose="020B0604020202020204" pitchFamily="34" charset="0"/>
              </a:rPr>
              <a:t>义关系</a:t>
            </a:r>
            <a:r>
              <a:rPr lang="en-US" altLang="zh-CN" sz="3200" b="1" kern="100" dirty="0">
                <a:latin typeface="+mj-ea"/>
                <a:ea typeface="+mj-ea"/>
                <a:cs typeface="Arial" panose="020B0604020202020204" pitchFamily="34" charset="0"/>
              </a:rPr>
              <a:t>  </a:t>
            </a:r>
            <a:r>
              <a:rPr lang="en-US" altLang="zh-CN" sz="2800" b="1" dirty="0">
                <a:latin typeface="+mj-ea"/>
                <a:ea typeface="+mj-ea"/>
                <a:cs typeface="Arial" panose="020B0604020202020204" pitchFamily="34" charset="0"/>
              </a:rPr>
              <a:t>5-1-1 Q1</a:t>
            </a:r>
            <a:endParaRPr lang="en-GB" sz="2800" b="1" dirty="0">
              <a:latin typeface="+mj-ea"/>
              <a:ea typeface="+mj-ea"/>
              <a:cs typeface="Arial" panose="020B0604020202020204" pitchFamily="34" charset="0"/>
            </a:endParaRPr>
          </a:p>
        </p:txBody>
      </p:sp>
      <p:sp>
        <p:nvSpPr>
          <p:cNvPr id="5" name="矩形 4">
            <a:extLst>
              <a:ext uri="{FF2B5EF4-FFF2-40B4-BE49-F238E27FC236}">
                <a16:creationId xmlns:a16="http://schemas.microsoft.com/office/drawing/2014/main" id="{B960440D-7795-4FD2-9E40-F98BC2FBB8E2}"/>
              </a:ext>
            </a:extLst>
          </p:cNvPr>
          <p:cNvSpPr/>
          <p:nvPr/>
        </p:nvSpPr>
        <p:spPr>
          <a:xfrm>
            <a:off x="823274" y="4139163"/>
            <a:ext cx="9847868" cy="784830"/>
          </a:xfrm>
          <a:prstGeom prst="rect">
            <a:avLst/>
          </a:prstGeom>
        </p:spPr>
        <p:txBody>
          <a:bodyPr wrap="square">
            <a:spAutoFit/>
          </a:bodyPr>
          <a:lstStyle/>
          <a:p>
            <a:pPr algn="just">
              <a:lnSpc>
                <a:spcPct val="150000"/>
              </a:lnSpc>
              <a:spcAft>
                <a:spcPts val="0"/>
              </a:spcAft>
              <a:tabLst>
                <a:tab pos="1600200" algn="l"/>
                <a:tab pos="2400300" algn="l"/>
                <a:tab pos="3200400" algn="l"/>
              </a:tabLst>
            </a:pPr>
            <a:r>
              <a:rPr lang="zh-TW" altLang="zh-CN" kern="100" dirty="0">
                <a:solidFill>
                  <a:srgbClr val="000000"/>
                </a:solidFill>
                <a:uFill>
                  <a:solidFill>
                    <a:srgbClr val="000000"/>
                  </a:solidFill>
                </a:uFill>
                <a:latin typeface="Arial" panose="020B0604020202020204" pitchFamily="34" charset="0"/>
                <a:ea typeface="Arial Unicode MS"/>
                <a:cs typeface="Arial" panose="020B0604020202020204" pitchFamily="34" charset="0"/>
              </a:rPr>
              <a:t>　</a:t>
            </a:r>
            <a:r>
              <a:rPr lang="en-US"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rPr>
              <a:t>CUSTOMER: Good, I don't want to be away any longer than that. So is that by coach?</a:t>
            </a:r>
            <a:endParaRPr lang="zh-CN" altLang="zh-CN" kern="100" dirty="0">
              <a:solidFill>
                <a:srgbClr val="000000"/>
              </a:solidFill>
              <a:uFill>
                <a:solidFill>
                  <a:srgbClr val="000000"/>
                </a:solidFill>
              </a:uFill>
              <a:latin typeface="Arial" panose="020B0604020202020204" pitchFamily="34" charset="0"/>
              <a:ea typeface="等线" panose="02010600030101010101" pitchFamily="2" charset="-122"/>
              <a:cs typeface="Arial" panose="020B0604020202020204" pitchFamily="34" charset="0"/>
            </a:endParaRPr>
          </a:p>
          <a:p>
            <a:pPr algn="just"/>
            <a:r>
              <a:rPr lang="zh-TW" altLang="zh-CN" kern="100" dirty="0">
                <a:solidFill>
                  <a:srgbClr val="000000"/>
                </a:solidFill>
                <a:latin typeface="Arial" panose="020B0604020202020204" pitchFamily="34" charset="0"/>
                <a:ea typeface="Arial Unicode MS"/>
                <a:cs typeface="Arial" panose="020B0604020202020204" pitchFamily="34" charset="0"/>
              </a:rPr>
              <a:t>　</a:t>
            </a:r>
            <a:r>
              <a:rPr lang="en-US" altLang="zh-CN" kern="100" dirty="0">
                <a:solidFill>
                  <a:srgbClr val="000000"/>
                </a:solidFill>
                <a:latin typeface="Arial" panose="020B0604020202020204" pitchFamily="34" charset="0"/>
                <a:ea typeface="等线" panose="02010600030101010101" pitchFamily="2" charset="-122"/>
                <a:cs typeface="Arial" panose="020B0604020202020204" pitchFamily="34" charset="0"/>
              </a:rPr>
              <a:t>RECEPTIONIST: Actually it's </a:t>
            </a:r>
            <a:r>
              <a:rPr lang="zh-TW" altLang="zh-CN" u="sng" kern="100" dirty="0">
                <a:solidFill>
                  <a:srgbClr val="C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by minibus</a:t>
            </a:r>
            <a:r>
              <a:rPr lang="en-US" altLang="zh-CN" kern="100" dirty="0">
                <a:solidFill>
                  <a:srgbClr val="C00000"/>
                </a:solidFill>
                <a:latin typeface="Arial" panose="020B0604020202020204" pitchFamily="34" charset="0"/>
                <a:ea typeface="等线" panose="02010600030101010101" pitchFamily="2" charset="-122"/>
                <a:cs typeface="Arial" panose="020B0604020202020204" pitchFamily="34" charset="0"/>
              </a:rPr>
              <a:t>. </a:t>
            </a:r>
            <a:endParaRPr lang="en-GB" dirty="0">
              <a:solidFill>
                <a:srgbClr val="C00000"/>
              </a:solidFill>
              <a:latin typeface="Arial" panose="020B0604020202020204" pitchFamily="34" charset="0"/>
              <a:cs typeface="Arial" panose="020B0604020202020204" pitchFamily="34" charset="0"/>
            </a:endParaRPr>
          </a:p>
        </p:txBody>
      </p:sp>
      <p:pic>
        <p:nvPicPr>
          <p:cNvPr id="2" name="上下义关系 5-1-1 Q1" descr="上下义关系 5-1-1 Q1">
            <a:hlinkClick r:id="" action="ppaction://media"/>
            <a:extLst>
              <a:ext uri="{FF2B5EF4-FFF2-40B4-BE49-F238E27FC236}">
                <a16:creationId xmlns:a16="http://schemas.microsoft.com/office/drawing/2014/main" id="{162E302B-0C15-8C4D-A2D3-A16538E185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12759" y="-11900"/>
            <a:ext cx="812800" cy="812800"/>
          </a:xfrm>
          <a:prstGeom prst="rect">
            <a:avLst/>
          </a:prstGeom>
        </p:spPr>
      </p:pic>
    </p:spTree>
    <p:extLst>
      <p:ext uri="{BB962C8B-B14F-4D97-AF65-F5344CB8AC3E}">
        <p14:creationId xmlns:p14="http://schemas.microsoft.com/office/powerpoint/2010/main" val="343129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An advertising campaign for a 38 .......... was </a:t>
            </a:r>
            <a:r>
              <a:rPr lang="en-US" altLang="zh-CN" sz="2400" dirty="0">
                <a:solidFill>
                  <a:srgbClr val="00B050"/>
                </a:solidFill>
              </a:rPr>
              <a:t>memorable</a:t>
            </a:r>
            <a:r>
              <a:rPr lang="en-US" altLang="zh-CN" sz="2400" dirty="0"/>
              <a:t> </a:t>
            </a:r>
            <a:r>
              <a:rPr lang="en-US" altLang="zh-CN" sz="2400" dirty="0">
                <a:solidFill>
                  <a:srgbClr val="FF0000"/>
                </a:solidFill>
              </a:rPr>
              <a:t>but failed to boost sales</a:t>
            </a:r>
            <a:r>
              <a:rPr lang="en-US" altLang="zh-CN" sz="2400" dirty="0"/>
              <a:t>.</a:t>
            </a:r>
            <a:endParaRPr kumimoji="1" lang="zh-CN" altLang="en-US" sz="1600" dirty="0"/>
          </a:p>
        </p:txBody>
      </p:sp>
      <p:sp>
        <p:nvSpPr>
          <p:cNvPr id="4" name="矩形 3">
            <a:extLst>
              <a:ext uri="{FF2B5EF4-FFF2-40B4-BE49-F238E27FC236}">
                <a16:creationId xmlns:a16="http://schemas.microsoft.com/office/drawing/2014/main" id="{0D7E8D12-7959-AB4D-ABBA-5FF4DB6D7036}"/>
              </a:ext>
            </a:extLst>
          </p:cNvPr>
          <p:cNvSpPr/>
          <p:nvPr/>
        </p:nvSpPr>
        <p:spPr>
          <a:xfrm>
            <a:off x="838200" y="3196275"/>
            <a:ext cx="10699044" cy="2031325"/>
          </a:xfrm>
          <a:prstGeom prst="rect">
            <a:avLst/>
          </a:prstGeom>
        </p:spPr>
        <p:txBody>
          <a:bodyPr wrap="square">
            <a:spAutoFit/>
          </a:bodyPr>
          <a:lstStyle/>
          <a:p>
            <a:r>
              <a:rPr lang="en-US" altLang="zh-CN" dirty="0">
                <a:solidFill>
                  <a:srgbClr val="000000"/>
                </a:solidFill>
                <a:latin typeface="Arial" panose="020B0604020202020204" pitchFamily="34" charset="0"/>
              </a:rPr>
              <a:t>Next we come to creativity. This often works well - creating an attention-grabbing TV commercial, for example, might lead to increased sales. But it isn't always a good thing. Some advertising campaigns are remembered for their creativity, without having any effect on sales. Q38 </a:t>
            </a:r>
            <a:r>
              <a:rPr lang="en-US" altLang="zh-CN" u="sng" dirty="0">
                <a:solidFill>
                  <a:srgbClr val="000000"/>
                </a:solidFill>
                <a:latin typeface="Arial" panose="020B0604020202020204" pitchFamily="34" charset="0"/>
              </a:rPr>
              <a:t>This happened a few years ago with the launch of a chocolate bar: </a:t>
            </a:r>
            <a:r>
              <a:rPr lang="en-US" altLang="zh-CN" u="sng" dirty="0">
                <a:solidFill>
                  <a:srgbClr val="00B050"/>
                </a:solidFill>
                <a:latin typeface="Arial" panose="020B0604020202020204" pitchFamily="34" charset="0"/>
              </a:rPr>
              <a:t>subsequent research showed that plenty of consumers remembered the adverts</a:t>
            </a:r>
            <a:r>
              <a:rPr lang="en-US" altLang="zh-CN" u="sng" dirty="0">
                <a:solidFill>
                  <a:srgbClr val="000000"/>
                </a:solidFill>
                <a:latin typeface="Arial" panose="020B0604020202020204" pitchFamily="34" charset="0"/>
              </a:rPr>
              <a:t> </a:t>
            </a:r>
            <a:r>
              <a:rPr lang="en-US" altLang="zh-CN" u="sng" dirty="0">
                <a:solidFill>
                  <a:srgbClr val="FF0000"/>
                </a:solidFill>
                <a:latin typeface="Arial" panose="020B0604020202020204" pitchFamily="34" charset="0"/>
              </a:rPr>
              <a:t>but had no idea what was being advertised</a:t>
            </a:r>
            <a:r>
              <a:rPr lang="en-US" altLang="zh-CN" dirty="0">
                <a:solidFill>
                  <a:srgbClr val="000000"/>
                </a:solidFill>
                <a:latin typeface="Arial" panose="020B0604020202020204" pitchFamily="34" charset="0"/>
              </a:rPr>
              <a:t>. The trouble is that the creator derives pleasure from coming up with the idea, and wrongly assumes the audience for the campaign will share that feeling.</a:t>
            </a:r>
            <a:endParaRPr lang="en-US" altLang="zh-CN" dirty="0">
              <a:solidFill>
                <a:srgbClr val="000000"/>
              </a:solidFill>
              <a:effectLst/>
              <a:latin typeface="Arial" panose="020B0604020202020204" pitchFamily="34" charset="0"/>
            </a:endParaRPr>
          </a:p>
        </p:txBody>
      </p:sp>
      <p:sp>
        <p:nvSpPr>
          <p:cNvPr id="6" name="标题 1">
            <a:extLst>
              <a:ext uri="{FF2B5EF4-FFF2-40B4-BE49-F238E27FC236}">
                <a16:creationId xmlns:a16="http://schemas.microsoft.com/office/drawing/2014/main" id="{5AC006DE-BA53-C840-94AF-ADC31584ADF0}"/>
              </a:ext>
            </a:extLst>
          </p:cNvPr>
          <p:cNvSpPr txBox="1">
            <a:spLocks/>
          </p:cNvSpPr>
          <p:nvPr/>
        </p:nvSpPr>
        <p:spPr>
          <a:xfrm>
            <a:off x="2644699" y="1226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lang="en-US" altLang="zh-CN" sz="3600" dirty="0"/>
              <a:t>12-1-4</a:t>
            </a:r>
            <a:r>
              <a:rPr lang="zh-CN" altLang="zh-CN" sz="3600" dirty="0"/>
              <a:t> </a:t>
            </a:r>
            <a:endParaRPr kumimoji="1" lang="zh-CN" altLang="en-US" sz="3600" dirty="0"/>
          </a:p>
        </p:txBody>
      </p:sp>
      <p:pic>
        <p:nvPicPr>
          <p:cNvPr id="7" name="IELTS11_IELTS 12 Test 5_04">
            <a:hlinkClick r:id="" action="ppaction://media"/>
            <a:extLst>
              <a:ext uri="{FF2B5EF4-FFF2-40B4-BE49-F238E27FC236}">
                <a16:creationId xmlns:a16="http://schemas.microsoft.com/office/drawing/2014/main" id="{45A157C1-468A-C94A-88FD-ADD2AAC7DA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48052" y="214256"/>
            <a:ext cx="406400" cy="406400"/>
          </a:xfrm>
          <a:prstGeom prst="rect">
            <a:avLst/>
          </a:prstGeom>
        </p:spPr>
      </p:pic>
    </p:spTree>
    <p:extLst>
      <p:ext uri="{BB962C8B-B14F-4D97-AF65-F5344CB8AC3E}">
        <p14:creationId xmlns:p14="http://schemas.microsoft.com/office/powerpoint/2010/main" val="343191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67000" y="14430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lang="en-US" altLang="zh-CN" sz="3600" dirty="0"/>
              <a:t>12-4-4</a:t>
            </a:r>
            <a:r>
              <a:rPr lang="zh-CN" altLang="zh-CN" sz="3600" dirty="0"/>
              <a:t> </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t>Plenty of activity in urban environments which are 36 ..........., but also allow people to relax </a:t>
            </a:r>
            <a:endParaRPr lang="zh-CN" altLang="zh-CN" sz="2000" dirty="0"/>
          </a:p>
          <a:p>
            <a:pPr marL="0" indent="0">
              <a:buNone/>
            </a:pPr>
            <a:endParaRPr kumimoji="1" lang="zh-CN" altLang="en-US" sz="1200" dirty="0"/>
          </a:p>
        </p:txBody>
      </p:sp>
      <p:pic>
        <p:nvPicPr>
          <p:cNvPr id="4" name="IELTS11_IELTS 12 Test 8_04">
            <a:hlinkClick r:id="" action="ppaction://media"/>
            <a:extLst>
              <a:ext uri="{FF2B5EF4-FFF2-40B4-BE49-F238E27FC236}">
                <a16:creationId xmlns:a16="http://schemas.microsoft.com/office/drawing/2014/main" id="{260E051C-A9DB-4942-8E21-D85BD2C0D7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91417" y="224079"/>
            <a:ext cx="406400" cy="406400"/>
          </a:xfrm>
          <a:prstGeom prst="rect">
            <a:avLst/>
          </a:prstGeom>
        </p:spPr>
      </p:pic>
    </p:spTree>
    <p:extLst>
      <p:ext uri="{BB962C8B-B14F-4D97-AF65-F5344CB8AC3E}">
        <p14:creationId xmlns:p14="http://schemas.microsoft.com/office/powerpoint/2010/main" val="12138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t>Plenty of activity in urban environments which are 36 ..........., </a:t>
            </a:r>
            <a:r>
              <a:rPr lang="en-US" altLang="zh-CN" sz="2000" dirty="0">
                <a:solidFill>
                  <a:srgbClr val="FF0000"/>
                </a:solidFill>
              </a:rPr>
              <a:t>but also allow people to relax </a:t>
            </a:r>
            <a:endParaRPr lang="zh-CN" altLang="zh-CN" sz="2000" dirty="0">
              <a:solidFill>
                <a:srgbClr val="FF0000"/>
              </a:solidFill>
            </a:endParaRPr>
          </a:p>
          <a:p>
            <a:pPr marL="0" indent="0">
              <a:buNone/>
            </a:pPr>
            <a:endParaRPr kumimoji="1" lang="zh-CN" altLang="en-US" sz="1200" dirty="0"/>
          </a:p>
        </p:txBody>
      </p:sp>
      <p:sp>
        <p:nvSpPr>
          <p:cNvPr id="4" name="矩形 3">
            <a:extLst>
              <a:ext uri="{FF2B5EF4-FFF2-40B4-BE49-F238E27FC236}">
                <a16:creationId xmlns:a16="http://schemas.microsoft.com/office/drawing/2014/main" id="{CC7CC324-D673-074F-9E64-AF16348288DB}"/>
              </a:ext>
            </a:extLst>
          </p:cNvPr>
          <p:cNvSpPr/>
          <p:nvPr/>
        </p:nvSpPr>
        <p:spPr>
          <a:xfrm>
            <a:off x="936978" y="3550482"/>
            <a:ext cx="10416822" cy="1477328"/>
          </a:xfrm>
          <a:prstGeom prst="rect">
            <a:avLst/>
          </a:prstGeom>
        </p:spPr>
        <p:txBody>
          <a:bodyPr wrap="square">
            <a:spAutoFit/>
          </a:bodyPr>
          <a:lstStyle/>
          <a:p>
            <a:r>
              <a:rPr lang="en-US" altLang="zh-CN" dirty="0">
                <a:solidFill>
                  <a:srgbClr val="000000"/>
                </a:solidFill>
                <a:latin typeface="Arial" panose="020B0604020202020204" pitchFamily="34" charset="0"/>
              </a:rPr>
              <a:t>So what exactly do people want to hear in an urban environment? Some recent interdisciplinary research has come out with results that at first sight seem contradictory – Q36 </a:t>
            </a:r>
            <a:r>
              <a:rPr lang="en-US" altLang="zh-CN" u="sng" dirty="0">
                <a:solidFill>
                  <a:srgbClr val="000000"/>
                </a:solidFill>
                <a:latin typeface="Arial" panose="020B0604020202020204" pitchFamily="34" charset="0"/>
              </a:rPr>
              <a:t>a city needs to have a sense of activity, so it needs to be lively, with sounds like the clack of high heels on a pavement or the hiss of a coffee machine</a:t>
            </a:r>
            <a:r>
              <a:rPr lang="en-US" altLang="zh-CN" u="sng" dirty="0">
                <a:solidFill>
                  <a:srgbClr val="FF0000"/>
                </a:solidFill>
                <a:latin typeface="Arial" panose="020B0604020202020204" pitchFamily="34" charset="0"/>
              </a:rPr>
              <a:t>, but these mustn't be too intrusive, because at the same time we need to be able to relax.</a:t>
            </a:r>
            <a:endParaRPr lang="en-US" altLang="zh-CN" dirty="0">
              <a:solidFill>
                <a:srgbClr val="FF0000"/>
              </a:solidFill>
              <a:effectLst/>
              <a:latin typeface="Arial" panose="020B0604020202020204" pitchFamily="34" charset="0"/>
            </a:endParaRPr>
          </a:p>
        </p:txBody>
      </p:sp>
      <p:sp>
        <p:nvSpPr>
          <p:cNvPr id="6" name="标题 1">
            <a:extLst>
              <a:ext uri="{FF2B5EF4-FFF2-40B4-BE49-F238E27FC236}">
                <a16:creationId xmlns:a16="http://schemas.microsoft.com/office/drawing/2014/main" id="{39A160C8-1134-FE49-9A67-164ADD304F85}"/>
              </a:ext>
            </a:extLst>
          </p:cNvPr>
          <p:cNvSpPr txBox="1">
            <a:spLocks/>
          </p:cNvSpPr>
          <p:nvPr/>
        </p:nvSpPr>
        <p:spPr>
          <a:xfrm>
            <a:off x="2667000" y="14430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题干让步转折关系 </a:t>
            </a:r>
            <a:r>
              <a:rPr lang="en-US" altLang="zh-CN" sz="3600" dirty="0"/>
              <a:t>12-4-4</a:t>
            </a:r>
            <a:r>
              <a:rPr lang="zh-CN" altLang="zh-CN" sz="3600" dirty="0"/>
              <a:t> </a:t>
            </a:r>
            <a:endParaRPr kumimoji="1" lang="zh-CN" altLang="en-US" sz="3600" dirty="0"/>
          </a:p>
        </p:txBody>
      </p:sp>
      <p:pic>
        <p:nvPicPr>
          <p:cNvPr id="7" name="IELTS11_IELTS 12 Test 8_04">
            <a:hlinkClick r:id="" action="ppaction://media"/>
            <a:extLst>
              <a:ext uri="{FF2B5EF4-FFF2-40B4-BE49-F238E27FC236}">
                <a16:creationId xmlns:a16="http://schemas.microsoft.com/office/drawing/2014/main" id="{FDCB7DAC-C42F-E34F-9500-2815EB6EE0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91417" y="224079"/>
            <a:ext cx="406400" cy="406400"/>
          </a:xfrm>
          <a:prstGeom prst="rect">
            <a:avLst/>
          </a:prstGeom>
        </p:spPr>
      </p:pic>
    </p:spTree>
    <p:extLst>
      <p:ext uri="{BB962C8B-B14F-4D97-AF65-F5344CB8AC3E}">
        <p14:creationId xmlns:p14="http://schemas.microsoft.com/office/powerpoint/2010/main" val="411272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0225D9-3643-2149-9434-7DF9B3A0EFE0}"/>
              </a:ext>
            </a:extLst>
          </p:cNvPr>
          <p:cNvSpPr/>
          <p:nvPr/>
        </p:nvSpPr>
        <p:spPr>
          <a:xfrm>
            <a:off x="671513" y="1855126"/>
            <a:ext cx="11244263" cy="1420261"/>
          </a:xfrm>
          <a:prstGeom prst="rect">
            <a:avLst/>
          </a:prstGeom>
        </p:spPr>
        <p:txBody>
          <a:bodyPr wrap="square">
            <a:spAutoFit/>
          </a:bodyPr>
          <a:lstStyle/>
          <a:p>
            <a:pPr>
              <a:lnSpc>
                <a:spcPct val="150000"/>
              </a:lnSpc>
              <a:spcAft>
                <a:spcPts val="0"/>
              </a:spcAft>
            </a:pPr>
            <a:r>
              <a:rPr lang="en-US" sz="2000" b="1" kern="100" dirty="0">
                <a:latin typeface="Arial" panose="020B0604020202020204" pitchFamily="34" charset="0"/>
                <a:ea typeface="DengXian" panose="02010600030101010101" pitchFamily="2" charset="-122"/>
                <a:cs typeface="Arial" panose="020B0604020202020204" pitchFamily="34" charset="0"/>
              </a:rPr>
              <a:t>Long-term possibilities</a:t>
            </a: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Species of animals may develop which are unique to cities. However, some changes may not be </a:t>
            </a:r>
            <a:r>
              <a:rPr lang="en-US" sz="2000" b="1" kern="100" dirty="0">
                <a:latin typeface="Arial" panose="020B0604020202020204" pitchFamily="34" charset="0"/>
                <a:ea typeface="DengXian" panose="02010600030101010101" pitchFamily="2" charset="-122"/>
                <a:cs typeface="Arial" panose="020B0604020202020204" pitchFamily="34" charset="0"/>
              </a:rPr>
              <a:t>40.</a:t>
            </a:r>
            <a:r>
              <a:rPr lang="en-US" sz="2000" kern="100" dirty="0">
                <a:latin typeface="Arial" panose="020B0604020202020204" pitchFamily="34" charset="0"/>
                <a:ea typeface="DengXian" panose="02010600030101010101" pitchFamily="2" charset="-122"/>
                <a:cs typeface="Arial" panose="020B0604020202020204" pitchFamily="34" charset="0"/>
              </a:rPr>
              <a:t> _______________</a:t>
            </a:r>
            <a:endParaRPr lang="x-none" sz="2000" kern="100" dirty="0">
              <a:latin typeface="Arial" panose="020B0604020202020204" pitchFamily="34" charset="0"/>
              <a:ea typeface="DengXian" panose="02010600030101010101" pitchFamily="2" charset="-122"/>
              <a:cs typeface="Arial" panose="020B0604020202020204" pitchFamily="34" charset="0"/>
            </a:endParaRPr>
          </a:p>
        </p:txBody>
      </p:sp>
      <p:sp>
        <p:nvSpPr>
          <p:cNvPr id="3" name="标题 1">
            <a:extLst>
              <a:ext uri="{FF2B5EF4-FFF2-40B4-BE49-F238E27FC236}">
                <a16:creationId xmlns:a16="http://schemas.microsoft.com/office/drawing/2014/main" id="{BEDF2761-E77E-1540-963A-57066C176E58}"/>
              </a:ext>
            </a:extLst>
          </p:cNvPr>
          <p:cNvSpPr txBox="1">
            <a:spLocks/>
          </p:cNvSpPr>
          <p:nvPr/>
        </p:nvSpPr>
        <p:spPr>
          <a:xfrm>
            <a:off x="2733907" y="1302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a:t>
            </a:r>
            <a:r>
              <a:rPr kumimoji="1" lang="ja-JP" altLang="en-US" sz="3200"/>
              <a:t>让步转折</a:t>
            </a:r>
            <a:r>
              <a:rPr kumimoji="1" lang="zh-CN" altLang="en-US" sz="3200" dirty="0"/>
              <a:t>关系 </a:t>
            </a:r>
            <a:r>
              <a:rPr kumimoji="1" lang="en-US" altLang="zh-CN" sz="3200" dirty="0"/>
              <a:t>13-1-4</a:t>
            </a:r>
            <a:endParaRPr kumimoji="1" lang="zh-CN" altLang="en-US" sz="3200" dirty="0"/>
          </a:p>
        </p:txBody>
      </p:sp>
      <p:pic>
        <p:nvPicPr>
          <p:cNvPr id="4" name="13-1-4.mp3" descr="13-1-4.mp3">
            <a:hlinkClick r:id="" action="ppaction://media"/>
            <a:extLst>
              <a:ext uri="{FF2B5EF4-FFF2-40B4-BE49-F238E27FC236}">
                <a16:creationId xmlns:a16="http://schemas.microsoft.com/office/drawing/2014/main" id="{6811E550-D7E1-B246-8EB6-081B74E05A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78274" y="-19778"/>
            <a:ext cx="812800" cy="812800"/>
          </a:xfrm>
          <a:prstGeom prst="rect">
            <a:avLst/>
          </a:prstGeom>
        </p:spPr>
      </p:pic>
    </p:spTree>
    <p:extLst>
      <p:ext uri="{BB962C8B-B14F-4D97-AF65-F5344CB8AC3E}">
        <p14:creationId xmlns:p14="http://schemas.microsoft.com/office/powerpoint/2010/main" val="191718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0225D9-3643-2149-9434-7DF9B3A0EFE0}"/>
              </a:ext>
            </a:extLst>
          </p:cNvPr>
          <p:cNvSpPr/>
          <p:nvPr/>
        </p:nvSpPr>
        <p:spPr>
          <a:xfrm>
            <a:off x="671513" y="1855126"/>
            <a:ext cx="11244263" cy="3728585"/>
          </a:xfrm>
          <a:prstGeom prst="rect">
            <a:avLst/>
          </a:prstGeom>
        </p:spPr>
        <p:txBody>
          <a:bodyPr wrap="square">
            <a:spAutoFit/>
          </a:bodyPr>
          <a:lstStyle/>
          <a:p>
            <a:pPr>
              <a:lnSpc>
                <a:spcPct val="150000"/>
              </a:lnSpc>
              <a:spcAft>
                <a:spcPts val="0"/>
              </a:spcAft>
            </a:pPr>
            <a:r>
              <a:rPr lang="en-US" sz="2000" b="1" kern="100" dirty="0">
                <a:latin typeface="Arial" panose="020B0604020202020204" pitchFamily="34" charset="0"/>
                <a:ea typeface="DengXian" panose="02010600030101010101" pitchFamily="2" charset="-122"/>
                <a:cs typeface="Arial" panose="020B0604020202020204" pitchFamily="34" charset="0"/>
              </a:rPr>
              <a:t>Long-term possibilities</a:t>
            </a: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Species of animals may develop which are unique to cities. </a:t>
            </a:r>
            <a:r>
              <a:rPr lang="en-US" sz="2000" kern="100" dirty="0">
                <a:solidFill>
                  <a:srgbClr val="FF0000"/>
                </a:solidFill>
                <a:latin typeface="Arial" panose="020B0604020202020204" pitchFamily="34" charset="0"/>
                <a:ea typeface="DengXian" panose="02010600030101010101" pitchFamily="2" charset="-122"/>
                <a:cs typeface="Arial" panose="020B0604020202020204" pitchFamily="34" charset="0"/>
              </a:rPr>
              <a:t>However</a:t>
            </a:r>
            <a:r>
              <a:rPr lang="en-US" sz="2000" kern="100" dirty="0">
                <a:latin typeface="Arial" panose="020B0604020202020204" pitchFamily="34" charset="0"/>
                <a:ea typeface="DengXian" panose="02010600030101010101" pitchFamily="2" charset="-122"/>
                <a:cs typeface="Arial" panose="020B0604020202020204" pitchFamily="34" charset="0"/>
              </a:rPr>
              <a:t>, </a:t>
            </a:r>
            <a:r>
              <a:rPr lang="en-US" sz="2000" kern="100" dirty="0">
                <a:solidFill>
                  <a:srgbClr val="00B050"/>
                </a:solidFill>
                <a:latin typeface="Arial" panose="020B0604020202020204" pitchFamily="34" charset="0"/>
                <a:ea typeface="DengXian" panose="02010600030101010101" pitchFamily="2" charset="-122"/>
                <a:cs typeface="Arial" panose="020B0604020202020204" pitchFamily="34" charset="0"/>
              </a:rPr>
              <a:t>some changes may not be </a:t>
            </a:r>
            <a:r>
              <a:rPr lang="en-US" sz="2000" b="1" kern="100" dirty="0">
                <a:solidFill>
                  <a:srgbClr val="00B050"/>
                </a:solidFill>
                <a:latin typeface="Arial" panose="020B0604020202020204" pitchFamily="34" charset="0"/>
                <a:ea typeface="DengXian" panose="02010600030101010101" pitchFamily="2" charset="-122"/>
                <a:cs typeface="Arial" panose="020B0604020202020204" pitchFamily="34" charset="0"/>
              </a:rPr>
              <a:t>40.</a:t>
            </a:r>
            <a:r>
              <a:rPr lang="en-US" sz="2000" kern="100" dirty="0">
                <a:solidFill>
                  <a:srgbClr val="00B050"/>
                </a:solidFill>
                <a:latin typeface="Arial" panose="020B0604020202020204" pitchFamily="34" charset="0"/>
                <a:ea typeface="DengXian" panose="02010600030101010101" pitchFamily="2" charset="-122"/>
                <a:cs typeface="Arial" panose="020B0604020202020204" pitchFamily="34" charset="0"/>
              </a:rPr>
              <a:t> _______________</a:t>
            </a:r>
          </a:p>
          <a:p>
            <a:pPr>
              <a:lnSpc>
                <a:spcPct val="150000"/>
              </a:lnSpc>
              <a:spcAft>
                <a:spcPts val="0"/>
              </a:spcAft>
            </a:pPr>
            <a:endParaRPr lang="en-US" sz="2000" kern="100" dirty="0">
              <a:latin typeface="Arial" panose="020B0604020202020204" pitchFamily="34" charset="0"/>
              <a:ea typeface="DengXian" panose="02010600030101010101" pitchFamily="2" charset="-122"/>
              <a:cs typeface="Arial" panose="020B0604020202020204" pitchFamily="34" charset="0"/>
            </a:endParaRPr>
          </a:p>
          <a:p>
            <a:pPr>
              <a:lnSpc>
                <a:spcPct val="150000"/>
              </a:lnSpc>
              <a:spcAft>
                <a:spcPts val="0"/>
              </a:spcAft>
            </a:pPr>
            <a:endParaRPr lang="en-US" sz="2000" kern="100" dirty="0">
              <a:latin typeface="Arial" panose="020B0604020202020204" pitchFamily="34" charset="0"/>
              <a:ea typeface="DengXian" panose="02010600030101010101" pitchFamily="2" charset="-122"/>
              <a:cs typeface="Arial" panose="020B0604020202020204" pitchFamily="34" charset="0"/>
            </a:endParaRPr>
          </a:p>
          <a:p>
            <a:pPr>
              <a:lnSpc>
                <a:spcPct val="150000"/>
              </a:lnSpc>
              <a:spcAft>
                <a:spcPts val="0"/>
              </a:spcAft>
            </a:pPr>
            <a:r>
              <a:rPr lang="en-US" sz="2000" kern="100" dirty="0">
                <a:latin typeface="Arial" panose="020B0604020202020204" pitchFamily="34" charset="0"/>
                <a:ea typeface="DengXian" panose="02010600030101010101" pitchFamily="2" charset="-122"/>
                <a:cs typeface="Arial" panose="020B0604020202020204" pitchFamily="34" charset="0"/>
              </a:rPr>
              <a:t>So what are the long-term implications of this? One possibility is that we may see completely new species developing in cities. </a:t>
            </a:r>
            <a:r>
              <a:rPr lang="en-US" sz="2000" kern="100" dirty="0">
                <a:solidFill>
                  <a:srgbClr val="FF0000"/>
                </a:solidFill>
                <a:latin typeface="Arial" panose="020B0604020202020204" pitchFamily="34" charset="0"/>
                <a:ea typeface="DengXian" panose="02010600030101010101" pitchFamily="2" charset="-122"/>
                <a:cs typeface="Arial" panose="020B0604020202020204" pitchFamily="34" charset="0"/>
              </a:rPr>
              <a:t>But on the other hand</a:t>
            </a:r>
            <a:r>
              <a:rPr lang="en-US" sz="2000" kern="100" dirty="0">
                <a:latin typeface="Arial" panose="020B0604020202020204" pitchFamily="34" charset="0"/>
                <a:ea typeface="DengXian" panose="02010600030101010101" pitchFamily="2" charset="-122"/>
                <a:cs typeface="Arial" panose="020B0604020202020204" pitchFamily="34" charset="0"/>
              </a:rPr>
              <a:t>. </a:t>
            </a:r>
            <a:r>
              <a:rPr lang="en-US" sz="2000" kern="100" dirty="0">
                <a:solidFill>
                  <a:srgbClr val="00B050"/>
                </a:solidFill>
                <a:latin typeface="Arial" panose="020B0604020202020204" pitchFamily="34" charset="0"/>
                <a:ea typeface="DengXian" panose="02010600030101010101" pitchFamily="2" charset="-122"/>
                <a:cs typeface="Arial" panose="020B0604020202020204" pitchFamily="34" charset="0"/>
              </a:rPr>
              <a:t>it's possible that not all of these adaptations will be permanent.</a:t>
            </a:r>
            <a:endParaRPr lang="x-none" sz="2000" kern="100" dirty="0">
              <a:solidFill>
                <a:srgbClr val="00B050"/>
              </a:solidFill>
              <a:latin typeface="Arial" panose="020B0604020202020204" pitchFamily="34" charset="0"/>
              <a:ea typeface="DengXian" panose="02010600030101010101" pitchFamily="2" charset="-122"/>
              <a:cs typeface="Arial" panose="020B0604020202020204" pitchFamily="34" charset="0"/>
            </a:endParaRPr>
          </a:p>
        </p:txBody>
      </p:sp>
      <p:sp>
        <p:nvSpPr>
          <p:cNvPr id="5" name="标题 1">
            <a:extLst>
              <a:ext uri="{FF2B5EF4-FFF2-40B4-BE49-F238E27FC236}">
                <a16:creationId xmlns:a16="http://schemas.microsoft.com/office/drawing/2014/main" id="{CD8178A9-49ED-644F-97D9-13F1602784FB}"/>
              </a:ext>
            </a:extLst>
          </p:cNvPr>
          <p:cNvSpPr txBox="1">
            <a:spLocks/>
          </p:cNvSpPr>
          <p:nvPr/>
        </p:nvSpPr>
        <p:spPr>
          <a:xfrm>
            <a:off x="2733907" y="1302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a:t>
            </a:r>
            <a:r>
              <a:rPr kumimoji="1" lang="ja-JP" altLang="en-US" sz="3200"/>
              <a:t>让步转折</a:t>
            </a:r>
            <a:r>
              <a:rPr kumimoji="1" lang="zh-CN" altLang="en-US" sz="3200" dirty="0"/>
              <a:t>关系 </a:t>
            </a:r>
            <a:r>
              <a:rPr kumimoji="1" lang="en-US" altLang="zh-CN" sz="3200" dirty="0"/>
              <a:t>13-1-4</a:t>
            </a:r>
            <a:endParaRPr kumimoji="1" lang="zh-CN" altLang="en-US" sz="3200" dirty="0"/>
          </a:p>
        </p:txBody>
      </p:sp>
      <p:pic>
        <p:nvPicPr>
          <p:cNvPr id="6" name="13-1-4.mp3" descr="13-1-4.mp3">
            <a:hlinkClick r:id="" action="ppaction://media"/>
            <a:extLst>
              <a:ext uri="{FF2B5EF4-FFF2-40B4-BE49-F238E27FC236}">
                <a16:creationId xmlns:a16="http://schemas.microsoft.com/office/drawing/2014/main" id="{751ABE35-F7C0-1544-A39F-17DC3BEA24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78274" y="-19778"/>
            <a:ext cx="812800" cy="812800"/>
          </a:xfrm>
          <a:prstGeom prst="rect">
            <a:avLst/>
          </a:prstGeom>
        </p:spPr>
      </p:pic>
    </p:spTree>
    <p:extLst>
      <p:ext uri="{BB962C8B-B14F-4D97-AF65-F5344CB8AC3E}">
        <p14:creationId xmlns:p14="http://schemas.microsoft.com/office/powerpoint/2010/main" val="4307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4DF05-5F10-4015-85DF-C214CC1E905D}"/>
              </a:ext>
            </a:extLst>
          </p:cNvPr>
          <p:cNvSpPr txBox="1">
            <a:spLocks/>
          </p:cNvSpPr>
          <p:nvPr/>
        </p:nvSpPr>
        <p:spPr>
          <a:xfrm>
            <a:off x="2834269" y="10175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题干让步转折关系 </a:t>
            </a:r>
            <a:r>
              <a:rPr lang="en-US" altLang="zh-CN" sz="3200" dirty="0"/>
              <a:t>13-t3-p4</a:t>
            </a:r>
            <a:r>
              <a:rPr kumimoji="1" lang="zh-CN" altLang="en-US" sz="3200" dirty="0"/>
              <a:t> </a:t>
            </a:r>
          </a:p>
        </p:txBody>
      </p:sp>
      <p:sp>
        <p:nvSpPr>
          <p:cNvPr id="4" name="内容占位符 2">
            <a:extLst>
              <a:ext uri="{FF2B5EF4-FFF2-40B4-BE49-F238E27FC236}">
                <a16:creationId xmlns:a16="http://schemas.microsoft.com/office/drawing/2014/main" id="{D6EED996-5A84-4E48-8A12-E763B38CE751}"/>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They are brown, but </a:t>
            </a:r>
            <a:r>
              <a:rPr lang="en-US" altLang="zh-CN" dirty="0" err="1"/>
              <a:t>recognisable</a:t>
            </a:r>
            <a:r>
              <a:rPr lang="en-US" altLang="zh-CN" dirty="0"/>
              <a:t> by their blue </a:t>
            </a:r>
            <a:r>
              <a:rPr lang="en-US" altLang="zh-CN" b="1" dirty="0"/>
              <a:t>31</a:t>
            </a:r>
            <a:r>
              <a:rPr lang="en-US" altLang="zh-CN" dirty="0"/>
              <a:t> __________</a:t>
            </a:r>
            <a:endParaRPr lang="zh-CN" altLang="zh-CN" dirty="0"/>
          </a:p>
          <a:p>
            <a:pPr marL="0" indent="0">
              <a:buNone/>
            </a:pPr>
            <a:endParaRPr lang="en-US" altLang="zh-CN" dirty="0"/>
          </a:p>
        </p:txBody>
      </p:sp>
      <p:pic>
        <p:nvPicPr>
          <p:cNvPr id="3" name="IELTS13-Tests1-4CD2Track_04">
            <a:hlinkClick r:id="" action="ppaction://media"/>
            <a:extLst>
              <a:ext uri="{FF2B5EF4-FFF2-40B4-BE49-F238E27FC236}">
                <a16:creationId xmlns:a16="http://schemas.microsoft.com/office/drawing/2014/main" id="{788F916E-4D70-4830-BDDC-A1D7332739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91654" y="101758"/>
            <a:ext cx="609600" cy="609600"/>
          </a:xfrm>
          <a:prstGeom prst="rect">
            <a:avLst/>
          </a:prstGeom>
        </p:spPr>
      </p:pic>
    </p:spTree>
    <p:extLst>
      <p:ext uri="{BB962C8B-B14F-4D97-AF65-F5344CB8AC3E}">
        <p14:creationId xmlns:p14="http://schemas.microsoft.com/office/powerpoint/2010/main" val="3503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6848F89-E736-44BE-BB63-648EDC2F8433}"/>
              </a:ext>
            </a:extLst>
          </p:cNvPr>
          <p:cNvSpPr/>
          <p:nvPr/>
        </p:nvSpPr>
        <p:spPr>
          <a:xfrm>
            <a:off x="584200" y="3448110"/>
            <a:ext cx="11023600" cy="923330"/>
          </a:xfrm>
          <a:prstGeom prst="rect">
            <a:avLst/>
          </a:prstGeom>
          <a:solidFill>
            <a:schemeClr val="bg1"/>
          </a:solidFill>
        </p:spPr>
        <p:txBody>
          <a:bodyPr wrap="square">
            <a:spAutoFit/>
          </a:bodyPr>
          <a:lstStyle/>
          <a:p>
            <a:r>
              <a:rPr lang="en-US" altLang="zh-CN" b="1" dirty="0"/>
              <a:t>Unlike European lizards, which are mostly small, green and fast-moving, sleepy lizards are brown, </a:t>
            </a:r>
            <a:r>
              <a:rPr lang="en-US" altLang="zh-CN" b="1" dirty="0">
                <a:solidFill>
                  <a:srgbClr val="FF0000"/>
                </a:solidFill>
              </a:rPr>
              <a:t>but what's particularly distinctive about them is (Q31) the </a:t>
            </a:r>
            <a:r>
              <a:rPr lang="en-US" altLang="zh-CN" b="1" dirty="0" err="1">
                <a:solidFill>
                  <a:srgbClr val="FF0000"/>
                </a:solidFill>
              </a:rPr>
              <a:t>colour</a:t>
            </a:r>
            <a:r>
              <a:rPr lang="en-US" altLang="zh-CN" b="1" dirty="0">
                <a:solidFill>
                  <a:srgbClr val="FF0000"/>
                </a:solidFill>
              </a:rPr>
              <a:t> of their tongue, which is dark blue, in contrast with the lining of their mouth which is bright pink.</a:t>
            </a:r>
          </a:p>
        </p:txBody>
      </p:sp>
      <p:sp>
        <p:nvSpPr>
          <p:cNvPr id="4" name="内容占位符 2">
            <a:extLst>
              <a:ext uri="{FF2B5EF4-FFF2-40B4-BE49-F238E27FC236}">
                <a16:creationId xmlns:a16="http://schemas.microsoft.com/office/drawing/2014/main" id="{D6EED996-5A84-4E48-8A12-E763B38CE751}"/>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They are brown, </a:t>
            </a:r>
            <a:r>
              <a:rPr lang="en-US" altLang="zh-CN" dirty="0">
                <a:solidFill>
                  <a:srgbClr val="FF0000"/>
                </a:solidFill>
              </a:rPr>
              <a:t>but</a:t>
            </a:r>
            <a:r>
              <a:rPr lang="en-US" altLang="zh-CN" dirty="0"/>
              <a:t> </a:t>
            </a:r>
            <a:r>
              <a:rPr lang="en-US" altLang="zh-CN" dirty="0" err="1"/>
              <a:t>recognisable</a:t>
            </a:r>
            <a:r>
              <a:rPr lang="en-US" altLang="zh-CN" dirty="0"/>
              <a:t> by their blue </a:t>
            </a:r>
            <a:r>
              <a:rPr lang="en-US" altLang="zh-CN" b="1" dirty="0"/>
              <a:t>31</a:t>
            </a:r>
            <a:r>
              <a:rPr lang="en-US" altLang="zh-CN" dirty="0"/>
              <a:t> __________</a:t>
            </a:r>
            <a:endParaRPr lang="zh-CN" altLang="zh-CN" dirty="0"/>
          </a:p>
          <a:p>
            <a:pPr marL="0" indent="0">
              <a:buNone/>
            </a:pPr>
            <a:endParaRPr lang="en-US" altLang="zh-CN" dirty="0"/>
          </a:p>
        </p:txBody>
      </p:sp>
      <p:sp>
        <p:nvSpPr>
          <p:cNvPr id="5" name="标题 1">
            <a:extLst>
              <a:ext uri="{FF2B5EF4-FFF2-40B4-BE49-F238E27FC236}">
                <a16:creationId xmlns:a16="http://schemas.microsoft.com/office/drawing/2014/main" id="{36D0E152-769B-934D-956F-C18B20B2E626}"/>
              </a:ext>
            </a:extLst>
          </p:cNvPr>
          <p:cNvSpPr txBox="1">
            <a:spLocks/>
          </p:cNvSpPr>
          <p:nvPr/>
        </p:nvSpPr>
        <p:spPr>
          <a:xfrm>
            <a:off x="2834269" y="10175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题干让步转折关系 </a:t>
            </a:r>
            <a:r>
              <a:rPr lang="en-US" altLang="zh-CN" sz="3200" dirty="0"/>
              <a:t>13-t3-p4</a:t>
            </a:r>
            <a:r>
              <a:rPr kumimoji="1" lang="zh-CN" altLang="en-US" sz="3200" dirty="0"/>
              <a:t> </a:t>
            </a:r>
          </a:p>
        </p:txBody>
      </p:sp>
      <p:pic>
        <p:nvPicPr>
          <p:cNvPr id="6" name="IELTS13-Tests1-4CD2Track_04">
            <a:hlinkClick r:id="" action="ppaction://media"/>
            <a:extLst>
              <a:ext uri="{FF2B5EF4-FFF2-40B4-BE49-F238E27FC236}">
                <a16:creationId xmlns:a16="http://schemas.microsoft.com/office/drawing/2014/main" id="{F337B1A9-33F1-C54A-9CE4-8844A9967E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91654" y="101758"/>
            <a:ext cx="609600" cy="609600"/>
          </a:xfrm>
          <a:prstGeom prst="rect">
            <a:avLst/>
          </a:prstGeom>
        </p:spPr>
      </p:pic>
    </p:spTree>
    <p:extLst>
      <p:ext uri="{BB962C8B-B14F-4D97-AF65-F5344CB8AC3E}">
        <p14:creationId xmlns:p14="http://schemas.microsoft.com/office/powerpoint/2010/main" val="15436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9" name="标题 1">
            <a:extLst>
              <a:ext uri="{FF2B5EF4-FFF2-40B4-BE49-F238E27FC236}">
                <a16:creationId xmlns:a16="http://schemas.microsoft.com/office/drawing/2014/main" id="{D8E47F8F-599E-DD49-B6FB-796ABEE5FE47}"/>
              </a:ext>
            </a:extLst>
          </p:cNvPr>
          <p:cNvSpPr txBox="1">
            <a:spLocks/>
          </p:cNvSpPr>
          <p:nvPr/>
        </p:nvSpPr>
        <p:spPr>
          <a:xfrm>
            <a:off x="666077" y="3429000"/>
            <a:ext cx="9144000" cy="1006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听力题干逻辑关系训练包</a:t>
            </a:r>
            <a:endParaRPr kumimoji="1" lang="zh-CN" altLang="en-US"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772483A-F57C-9044-B4F9-C75C899645D1}"/>
              </a:ext>
            </a:extLst>
          </p:cNvPr>
          <p:cNvSpPr/>
          <p:nvPr/>
        </p:nvSpPr>
        <p:spPr>
          <a:xfrm>
            <a:off x="830415" y="4610491"/>
            <a:ext cx="2646878" cy="461665"/>
          </a:xfrm>
          <a:prstGeom prst="rect">
            <a:avLst/>
          </a:prstGeom>
        </p:spPr>
        <p:txBody>
          <a:bodyPr wrap="none">
            <a:spAutoFit/>
          </a:bodyPr>
          <a:lstStyle/>
          <a:p>
            <a:r>
              <a:rPr kumimoji="1" lang="zh-CN" altLang="en-US" sz="2400" dirty="0">
                <a:latin typeface="Microsoft YaHei" panose="020B0503020204020204" pitchFamily="34" charset="-122"/>
                <a:ea typeface="Microsoft YaHei" panose="020B0503020204020204" pitchFamily="34" charset="-122"/>
              </a:rPr>
              <a:t>题干比较关系汇总</a:t>
            </a:r>
          </a:p>
        </p:txBody>
      </p:sp>
    </p:spTree>
    <p:extLst>
      <p:ext uri="{BB962C8B-B14F-4D97-AF65-F5344CB8AC3E}">
        <p14:creationId xmlns:p14="http://schemas.microsoft.com/office/powerpoint/2010/main" val="15185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生活场景</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299043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75284" y="1516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10-2-1</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Suggestions for improvement:</a:t>
            </a:r>
            <a:endParaRPr lang="zh-CN" altLang="zh-CN" dirty="0"/>
          </a:p>
          <a:p>
            <a:pPr marL="0" indent="0">
              <a:buNone/>
            </a:pPr>
            <a:r>
              <a:rPr lang="en-US" altLang="zh-CN" dirty="0"/>
              <a:t>· better 6 ________</a:t>
            </a:r>
            <a:endParaRPr kumimoji="1" lang="zh-CN" altLang="en-US" sz="1800" dirty="0"/>
          </a:p>
        </p:txBody>
      </p:sp>
      <p:pic>
        <p:nvPicPr>
          <p:cNvPr id="4" name="在线媒体 3" descr="IELTS 10 Test 2 Section 1_01">
            <a:hlinkClick r:id="" action="ppaction://media"/>
            <a:extLst>
              <a:ext uri="{FF2B5EF4-FFF2-40B4-BE49-F238E27FC236}">
                <a16:creationId xmlns:a16="http://schemas.microsoft.com/office/drawing/2014/main" id="{DD816152-A5CF-3845-A7BC-64A9E27A1A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59578" y="1587"/>
            <a:ext cx="812800" cy="812800"/>
          </a:xfrm>
          <a:prstGeom prst="rect">
            <a:avLst/>
          </a:prstGeom>
        </p:spPr>
      </p:pic>
    </p:spTree>
    <p:extLst>
      <p:ext uri="{BB962C8B-B14F-4D97-AF65-F5344CB8AC3E}">
        <p14:creationId xmlns:p14="http://schemas.microsoft.com/office/powerpoint/2010/main" val="12488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9B956E4-B4B9-4297-BDFA-96ED6646682B}"/>
              </a:ext>
            </a:extLst>
          </p:cNvPr>
          <p:cNvSpPr/>
          <p:nvPr/>
        </p:nvSpPr>
        <p:spPr>
          <a:xfrm>
            <a:off x="916264" y="2527897"/>
            <a:ext cx="3121432" cy="369332"/>
          </a:xfrm>
          <a:prstGeom prst="rect">
            <a:avLst/>
          </a:prstGeom>
        </p:spPr>
        <p:txBody>
          <a:bodyPr wrap="none">
            <a:spAutoFit/>
          </a:bodyPr>
          <a:lstStyle/>
          <a:p>
            <a:r>
              <a:rPr lang="en-US" altLang="zh-CN" dirty="0">
                <a:cs typeface="Times New Roman" panose="02020603050405020304" pitchFamily="18" charset="0"/>
              </a:rPr>
              <a:t>Type of gears:   2……………</a:t>
            </a:r>
            <a:endParaRPr lang="en-GB" dirty="0"/>
          </a:p>
        </p:txBody>
      </p:sp>
      <p:sp>
        <p:nvSpPr>
          <p:cNvPr id="5" name="矩形 4">
            <a:extLst>
              <a:ext uri="{FF2B5EF4-FFF2-40B4-BE49-F238E27FC236}">
                <a16:creationId xmlns:a16="http://schemas.microsoft.com/office/drawing/2014/main" id="{26C31E13-EF52-4596-A5AE-2AC9D3953555}"/>
              </a:ext>
            </a:extLst>
          </p:cNvPr>
          <p:cNvSpPr/>
          <p:nvPr/>
        </p:nvSpPr>
        <p:spPr>
          <a:xfrm>
            <a:off x="2732538" y="147047"/>
            <a:ext cx="4079963" cy="584775"/>
          </a:xfrm>
          <a:prstGeom prst="rect">
            <a:avLst/>
          </a:prstGeom>
        </p:spPr>
        <p:txBody>
          <a:bodyPr wrap="none">
            <a:spAutoFit/>
          </a:bodyPr>
          <a:lstStyle/>
          <a:p>
            <a:r>
              <a:rPr lang="zh-CN" altLang="zh-CN" sz="3200" b="1" kern="100" dirty="0">
                <a:latin typeface="+mj-ea"/>
                <a:ea typeface="+mj-ea"/>
                <a:cs typeface="Arial" panose="020B0604020202020204" pitchFamily="34" charset="0"/>
              </a:rPr>
              <a:t>上下义关系</a:t>
            </a:r>
            <a:r>
              <a:rPr lang="en-US" altLang="zh-CN" sz="3200" b="1" kern="100" dirty="0">
                <a:latin typeface="+mj-ea"/>
                <a:ea typeface="+mj-ea"/>
                <a:cs typeface="Arial" panose="020B0604020202020204" pitchFamily="34" charset="0"/>
              </a:rPr>
              <a:t>  </a:t>
            </a:r>
            <a:r>
              <a:rPr lang="en-US" altLang="zh-CN" sz="2800" b="1" dirty="0">
                <a:latin typeface="+mj-ea"/>
                <a:ea typeface="+mj-ea"/>
                <a:cs typeface="Arial" panose="020B0604020202020204" pitchFamily="34" charset="0"/>
              </a:rPr>
              <a:t>5-3-1 Q2</a:t>
            </a:r>
            <a:endParaRPr lang="en-GB" sz="2800" b="1" dirty="0">
              <a:latin typeface="+mj-ea"/>
              <a:ea typeface="+mj-ea"/>
              <a:cs typeface="Arial" panose="020B0604020202020204" pitchFamily="34" charset="0"/>
            </a:endParaRPr>
          </a:p>
        </p:txBody>
      </p:sp>
      <p:pic>
        <p:nvPicPr>
          <p:cNvPr id="2" name="上下义关系 5-3-1 Q2" descr="上下义关系 5-3-1 Q2">
            <a:hlinkClick r:id="" action="ppaction://media"/>
            <a:extLst>
              <a:ext uri="{FF2B5EF4-FFF2-40B4-BE49-F238E27FC236}">
                <a16:creationId xmlns:a16="http://schemas.microsoft.com/office/drawing/2014/main" id="{BD628A29-FB31-0B42-8B31-85EE0FD6A7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12501" y="33034"/>
            <a:ext cx="812800" cy="812800"/>
          </a:xfrm>
          <a:prstGeom prst="rect">
            <a:avLst/>
          </a:prstGeom>
        </p:spPr>
      </p:pic>
    </p:spTree>
    <p:extLst>
      <p:ext uri="{BB962C8B-B14F-4D97-AF65-F5344CB8AC3E}">
        <p14:creationId xmlns:p14="http://schemas.microsoft.com/office/powerpoint/2010/main" val="13660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Suggestions for improvement:</a:t>
            </a:r>
            <a:endParaRPr lang="zh-CN" altLang="zh-CN" dirty="0"/>
          </a:p>
          <a:p>
            <a:pPr marL="0" indent="0">
              <a:buNone/>
            </a:pPr>
            <a:r>
              <a:rPr lang="en-US" altLang="zh-CN" dirty="0"/>
              <a:t>· </a:t>
            </a:r>
            <a:r>
              <a:rPr lang="en-US" altLang="zh-CN" dirty="0">
                <a:solidFill>
                  <a:srgbClr val="FF0000"/>
                </a:solidFill>
              </a:rPr>
              <a:t>better 6 ________</a:t>
            </a:r>
            <a:endParaRPr kumimoji="1" lang="zh-CN" altLang="en-US" dirty="0">
              <a:solidFill>
                <a:srgbClr val="FF0000"/>
              </a:solidFill>
            </a:endParaRP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646331"/>
          </a:xfrm>
          <a:prstGeom prst="rect">
            <a:avLst/>
          </a:prstGeom>
        </p:spPr>
        <p:txBody>
          <a:bodyPr wrap="square">
            <a:spAutoFit/>
          </a:bodyPr>
          <a:lstStyle/>
          <a:p>
            <a:r>
              <a:rPr lang="en-US" altLang="zh-CN" dirty="0"/>
              <a:t>LUISA: Well, something I’ve thought about for some time is that when I do walk and I’m doing a later shift, I think (Q6)</a:t>
            </a:r>
            <a:r>
              <a:rPr lang="en-US" altLang="zh-CN" u="sng" dirty="0">
                <a:solidFill>
                  <a:srgbClr val="FF0000"/>
                </a:solidFill>
              </a:rPr>
              <a:t>the lighting should be better.</a:t>
            </a:r>
            <a:endParaRPr lang="en-US" altLang="zh-CN" dirty="0">
              <a:solidFill>
                <a:srgbClr val="FF0000"/>
              </a:solidFill>
              <a:effectLst/>
              <a:latin typeface="Arial" panose="020B0604020202020204" pitchFamily="34" charset="0"/>
            </a:endParaRPr>
          </a:p>
        </p:txBody>
      </p:sp>
      <p:sp>
        <p:nvSpPr>
          <p:cNvPr id="7" name="标题 1">
            <a:extLst>
              <a:ext uri="{FF2B5EF4-FFF2-40B4-BE49-F238E27FC236}">
                <a16:creationId xmlns:a16="http://schemas.microsoft.com/office/drawing/2014/main" id="{AD6276DD-DF67-CA45-B118-1FA282762B6C}"/>
              </a:ext>
            </a:extLst>
          </p:cNvPr>
          <p:cNvSpPr txBox="1">
            <a:spLocks/>
          </p:cNvSpPr>
          <p:nvPr/>
        </p:nvSpPr>
        <p:spPr>
          <a:xfrm>
            <a:off x="2775284" y="1516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10-2-1</a:t>
            </a:r>
            <a:endParaRPr kumimoji="1" lang="zh-CN" altLang="en-US" sz="3600" dirty="0"/>
          </a:p>
        </p:txBody>
      </p:sp>
      <p:pic>
        <p:nvPicPr>
          <p:cNvPr id="8" name="在线媒体 3" descr="IELTS 10 Test 2 Section 1_01">
            <a:hlinkClick r:id="" action="ppaction://media"/>
            <a:extLst>
              <a:ext uri="{FF2B5EF4-FFF2-40B4-BE49-F238E27FC236}">
                <a16:creationId xmlns:a16="http://schemas.microsoft.com/office/drawing/2014/main" id="{F1B22F3D-6521-3E4C-A13A-EC7D03408C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59578" y="1587"/>
            <a:ext cx="812800" cy="812800"/>
          </a:xfrm>
          <a:prstGeom prst="rect">
            <a:avLst/>
          </a:prstGeom>
        </p:spPr>
      </p:pic>
    </p:spTree>
    <p:extLst>
      <p:ext uri="{BB962C8B-B14F-4D97-AF65-F5344CB8AC3E}">
        <p14:creationId xmlns:p14="http://schemas.microsoft.com/office/powerpoint/2010/main" val="14365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5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739189"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10-2-1</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Suggestions for improvement:</a:t>
            </a:r>
            <a:endParaRPr lang="zh-CN" altLang="zh-CN" dirty="0"/>
          </a:p>
          <a:p>
            <a:pPr marL="0" indent="0">
              <a:buNone/>
            </a:pPr>
            <a:r>
              <a:rPr lang="en-US" altLang="zh-CN" dirty="0"/>
              <a:t>more frequent 7 ________</a:t>
            </a:r>
            <a:endParaRPr kumimoji="1" lang="zh-CN" altLang="en-US" sz="1800" dirty="0"/>
          </a:p>
        </p:txBody>
      </p:sp>
      <p:pic>
        <p:nvPicPr>
          <p:cNvPr id="4" name="在线媒体 1" descr="IELTS 10 Test 2 Section 1_01">
            <a:hlinkClick r:id="" action="ppaction://media"/>
            <a:extLst>
              <a:ext uri="{FF2B5EF4-FFF2-40B4-BE49-F238E27FC236}">
                <a16:creationId xmlns:a16="http://schemas.microsoft.com/office/drawing/2014/main" id="{DA3CC3C8-636E-0E4D-8A21-3115275F20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90589" y="3174"/>
            <a:ext cx="812800" cy="812800"/>
          </a:xfrm>
          <a:prstGeom prst="rect">
            <a:avLst/>
          </a:prstGeom>
        </p:spPr>
      </p:pic>
    </p:spTree>
    <p:extLst>
      <p:ext uri="{BB962C8B-B14F-4D97-AF65-F5344CB8AC3E}">
        <p14:creationId xmlns:p14="http://schemas.microsoft.com/office/powerpoint/2010/main" val="31545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Suggestions for improvement:</a:t>
            </a:r>
            <a:endParaRPr lang="zh-CN" altLang="zh-CN" dirty="0"/>
          </a:p>
          <a:p>
            <a:pPr marL="0" indent="0">
              <a:buNone/>
            </a:pPr>
            <a:r>
              <a:rPr lang="en-US" altLang="zh-CN" dirty="0">
                <a:solidFill>
                  <a:srgbClr val="FF0000"/>
                </a:solidFill>
              </a:rPr>
              <a:t>more frequent 7 ________</a:t>
            </a:r>
            <a:endParaRPr lang="zh-CN" altLang="zh-CN" sz="1800" dirty="0">
              <a:solidFill>
                <a:srgbClr val="FF0000"/>
              </a:solidFill>
            </a:endParaRPr>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646331"/>
          </a:xfrm>
          <a:prstGeom prst="rect">
            <a:avLst/>
          </a:prstGeom>
        </p:spPr>
        <p:txBody>
          <a:bodyPr wrap="square">
            <a:spAutoFit/>
          </a:bodyPr>
          <a:lstStyle/>
          <a:p>
            <a:r>
              <a:rPr lang="en-US" altLang="zh-CN" u="sng" dirty="0"/>
              <a:t>LUISA: And, (Q7)</a:t>
            </a:r>
            <a:r>
              <a:rPr lang="en-US" altLang="zh-CN" u="sng" dirty="0">
                <a:solidFill>
                  <a:srgbClr val="00B050"/>
                </a:solidFill>
              </a:rPr>
              <a:t>I don’t think there are enough trains. </a:t>
            </a:r>
            <a:r>
              <a:rPr lang="en-US" altLang="zh-CN" u="sng" dirty="0"/>
              <a:t>That’s why I don’t use them -you have to wait so long. </a:t>
            </a:r>
            <a:endParaRPr lang="en-US" altLang="zh-CN" dirty="0">
              <a:solidFill>
                <a:srgbClr val="00B050"/>
              </a:solidFill>
              <a:effectLst/>
              <a:latin typeface="Arial" panose="020B0604020202020204" pitchFamily="34" charset="0"/>
            </a:endParaRPr>
          </a:p>
        </p:txBody>
      </p:sp>
      <p:sp>
        <p:nvSpPr>
          <p:cNvPr id="7" name="标题 1">
            <a:extLst>
              <a:ext uri="{FF2B5EF4-FFF2-40B4-BE49-F238E27FC236}">
                <a16:creationId xmlns:a16="http://schemas.microsoft.com/office/drawing/2014/main" id="{A5215E51-528C-C04B-B535-25D001BF3806}"/>
              </a:ext>
            </a:extLst>
          </p:cNvPr>
          <p:cNvSpPr txBox="1">
            <a:spLocks/>
          </p:cNvSpPr>
          <p:nvPr/>
        </p:nvSpPr>
        <p:spPr>
          <a:xfrm>
            <a:off x="2739189"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10-2-1</a:t>
            </a:r>
            <a:endParaRPr kumimoji="1" lang="zh-CN" altLang="en-US" sz="3600" dirty="0"/>
          </a:p>
        </p:txBody>
      </p:sp>
      <p:pic>
        <p:nvPicPr>
          <p:cNvPr id="8" name="在线媒体 1" descr="IELTS 10 Test 2 Section 1_01">
            <a:hlinkClick r:id="" action="ppaction://media"/>
            <a:extLst>
              <a:ext uri="{FF2B5EF4-FFF2-40B4-BE49-F238E27FC236}">
                <a16:creationId xmlns:a16="http://schemas.microsoft.com/office/drawing/2014/main" id="{FA7369E5-277E-E045-98AD-FB4C914FF2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90589" y="3174"/>
            <a:ext cx="812800" cy="812800"/>
          </a:xfrm>
          <a:prstGeom prst="rect">
            <a:avLst/>
          </a:prstGeom>
        </p:spPr>
      </p:pic>
    </p:spTree>
    <p:extLst>
      <p:ext uri="{BB962C8B-B14F-4D97-AF65-F5344CB8AC3E}">
        <p14:creationId xmlns:p14="http://schemas.microsoft.com/office/powerpoint/2010/main" val="13956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7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930E1-49D6-4A7E-8763-E8085E6D63CD}"/>
              </a:ext>
            </a:extLst>
          </p:cNvPr>
          <p:cNvSpPr txBox="1">
            <a:spLocks/>
          </p:cNvSpPr>
          <p:nvPr/>
        </p:nvSpPr>
        <p:spPr>
          <a:xfrm>
            <a:off x="2775285" y="1244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lang="en-US" altLang="zh-CN" sz="3600" dirty="0"/>
              <a:t>13-t4-p1</a:t>
            </a:r>
            <a:r>
              <a:rPr kumimoji="1" lang="zh-CN" altLang="en-US" sz="3600" dirty="0"/>
              <a:t> </a:t>
            </a:r>
          </a:p>
        </p:txBody>
      </p:sp>
      <p:sp>
        <p:nvSpPr>
          <p:cNvPr id="4" name="内容占位符 2">
            <a:extLst>
              <a:ext uri="{FF2B5EF4-FFF2-40B4-BE49-F238E27FC236}">
                <a16:creationId xmlns:a16="http://schemas.microsoft.com/office/drawing/2014/main" id="{84143347-D215-4924-852F-0BE8E6985555}"/>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Age of other trainees: the youngest was </a:t>
            </a:r>
            <a:r>
              <a:rPr lang="en-US" altLang="zh-CN" b="1" dirty="0"/>
              <a:t>4</a:t>
            </a:r>
            <a:r>
              <a:rPr lang="en-US" altLang="zh-CN" dirty="0"/>
              <a:t> __________ .</a:t>
            </a:r>
            <a:endParaRPr lang="en-US" altLang="zh-CN" sz="1800" b="1" dirty="0"/>
          </a:p>
        </p:txBody>
      </p:sp>
      <p:pic>
        <p:nvPicPr>
          <p:cNvPr id="3" name="IELTS13-Tests1-4CD2Track_05">
            <a:hlinkClick r:id="" action="ppaction://media"/>
            <a:extLst>
              <a:ext uri="{FF2B5EF4-FFF2-40B4-BE49-F238E27FC236}">
                <a16:creationId xmlns:a16="http://schemas.microsoft.com/office/drawing/2014/main" id="{4BDDAF07-E69A-4929-8A12-3E35177B8C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33085" y="124493"/>
            <a:ext cx="606425" cy="606425"/>
          </a:xfrm>
          <a:prstGeom prst="rect">
            <a:avLst/>
          </a:prstGeom>
        </p:spPr>
      </p:pic>
    </p:spTree>
    <p:extLst>
      <p:ext uri="{BB962C8B-B14F-4D97-AF65-F5344CB8AC3E}">
        <p14:creationId xmlns:p14="http://schemas.microsoft.com/office/powerpoint/2010/main" val="259416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A6F834-567B-4FC5-AB5A-115EE4557C4B}"/>
              </a:ext>
            </a:extLst>
          </p:cNvPr>
          <p:cNvSpPr/>
          <p:nvPr/>
        </p:nvSpPr>
        <p:spPr>
          <a:xfrm>
            <a:off x="584200" y="3608130"/>
            <a:ext cx="11023600" cy="923330"/>
          </a:xfrm>
          <a:prstGeom prst="rect">
            <a:avLst/>
          </a:prstGeom>
          <a:solidFill>
            <a:schemeClr val="bg1"/>
          </a:solidFill>
        </p:spPr>
        <p:txBody>
          <a:bodyPr wrap="square">
            <a:spAutoFit/>
          </a:bodyPr>
          <a:lstStyle/>
          <a:p>
            <a:r>
              <a:rPr lang="zh-CN" altLang="en-US" b="1" dirty="0"/>
              <a:t>　</a:t>
            </a:r>
            <a:r>
              <a:rPr lang="en-US" altLang="zh-CN" b="1" dirty="0"/>
              <a:t>ALEX: There were about 20 of us who started at the same time and we were all around the same age </a:t>
            </a:r>
            <a:r>
              <a:rPr lang="en-US" altLang="zh-CN" b="1" dirty="0">
                <a:solidFill>
                  <a:srgbClr val="FF0000"/>
                </a:solidFill>
              </a:rPr>
              <a:t>- I was 18 and (Q4) there was only one person younger than me, who was 17</a:t>
            </a:r>
            <a:r>
              <a:rPr lang="en-US" altLang="zh-CN" b="1" dirty="0"/>
              <a:t>. The rest were between 18 and 20. I made some good friends. </a:t>
            </a:r>
          </a:p>
        </p:txBody>
      </p:sp>
      <p:sp>
        <p:nvSpPr>
          <p:cNvPr id="4" name="内容占位符 2">
            <a:extLst>
              <a:ext uri="{FF2B5EF4-FFF2-40B4-BE49-F238E27FC236}">
                <a16:creationId xmlns:a16="http://schemas.microsoft.com/office/drawing/2014/main" id="{594F84B1-41E2-456C-A24E-4569AA2EFB9A}"/>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Age of other trainees: </a:t>
            </a:r>
            <a:r>
              <a:rPr lang="en-US" altLang="zh-CN" dirty="0">
                <a:solidFill>
                  <a:srgbClr val="FF0000"/>
                </a:solidFill>
              </a:rPr>
              <a:t>the youngest </a:t>
            </a:r>
            <a:r>
              <a:rPr lang="en-US" altLang="zh-CN" dirty="0"/>
              <a:t>was </a:t>
            </a:r>
            <a:r>
              <a:rPr lang="en-US" altLang="zh-CN" b="1" dirty="0"/>
              <a:t>4</a:t>
            </a:r>
            <a:r>
              <a:rPr lang="en-US" altLang="zh-CN" dirty="0"/>
              <a:t> __________ .</a:t>
            </a:r>
            <a:endParaRPr lang="en-US" altLang="zh-CN" sz="1800" b="1" dirty="0"/>
          </a:p>
        </p:txBody>
      </p:sp>
      <p:sp>
        <p:nvSpPr>
          <p:cNvPr id="5" name="标题 1">
            <a:extLst>
              <a:ext uri="{FF2B5EF4-FFF2-40B4-BE49-F238E27FC236}">
                <a16:creationId xmlns:a16="http://schemas.microsoft.com/office/drawing/2014/main" id="{CCA8D2A9-B886-1C4C-AFAE-7F54FCB793E0}"/>
              </a:ext>
            </a:extLst>
          </p:cNvPr>
          <p:cNvSpPr txBox="1">
            <a:spLocks/>
          </p:cNvSpPr>
          <p:nvPr/>
        </p:nvSpPr>
        <p:spPr>
          <a:xfrm>
            <a:off x="2775285" y="1244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lang="en-US" altLang="zh-CN" sz="3600" dirty="0"/>
              <a:t>13-t4-p1</a:t>
            </a:r>
            <a:r>
              <a:rPr kumimoji="1" lang="zh-CN" altLang="en-US" sz="3600" dirty="0"/>
              <a:t> </a:t>
            </a:r>
          </a:p>
        </p:txBody>
      </p:sp>
      <p:pic>
        <p:nvPicPr>
          <p:cNvPr id="6" name="IELTS13-Tests1-4CD2Track_05">
            <a:hlinkClick r:id="" action="ppaction://media"/>
            <a:extLst>
              <a:ext uri="{FF2B5EF4-FFF2-40B4-BE49-F238E27FC236}">
                <a16:creationId xmlns:a16="http://schemas.microsoft.com/office/drawing/2014/main" id="{03FCE22C-9B04-FC41-A9D4-30F1CDA915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33085" y="124493"/>
            <a:ext cx="606425" cy="606425"/>
          </a:xfrm>
          <a:prstGeom prst="rect">
            <a:avLst/>
          </a:prstGeom>
        </p:spPr>
      </p:pic>
    </p:spTree>
    <p:extLst>
      <p:ext uri="{BB962C8B-B14F-4D97-AF65-F5344CB8AC3E}">
        <p14:creationId xmlns:p14="http://schemas.microsoft.com/office/powerpoint/2010/main" val="135700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DDE0CF-9B25-4B7E-9E26-35DCA4EC2800}"/>
              </a:ext>
            </a:extLst>
          </p:cNvPr>
          <p:cNvSpPr txBox="1">
            <a:spLocks/>
          </p:cNvSpPr>
          <p:nvPr/>
        </p:nvSpPr>
        <p:spPr>
          <a:xfrm>
            <a:off x="2703095" y="1605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lang="en-US" altLang="zh-CN" sz="3600" dirty="0"/>
              <a:t>13-t4-p1</a:t>
            </a:r>
            <a:r>
              <a:rPr kumimoji="1" lang="zh-CN" altLang="en-US" sz="3600" dirty="0"/>
              <a:t> </a:t>
            </a:r>
          </a:p>
        </p:txBody>
      </p:sp>
      <p:sp>
        <p:nvSpPr>
          <p:cNvPr id="3" name="内容占位符 2">
            <a:extLst>
              <a:ext uri="{FF2B5EF4-FFF2-40B4-BE49-F238E27FC236}">
                <a16:creationId xmlns:a16="http://schemas.microsoft.com/office/drawing/2014/main" id="{4552B2BB-F2E0-4971-B179-B544605E2898}"/>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Trainees receive the same amount of 5 __________ as permanent staff.</a:t>
            </a:r>
            <a:endParaRPr lang="en-US" altLang="zh-CN" sz="1800" b="1" dirty="0"/>
          </a:p>
        </p:txBody>
      </p:sp>
      <p:pic>
        <p:nvPicPr>
          <p:cNvPr id="4" name="IELTS13-Tests1-4CD2Track_05">
            <a:hlinkClick r:id="" action="ppaction://media"/>
            <a:extLst>
              <a:ext uri="{FF2B5EF4-FFF2-40B4-BE49-F238E27FC236}">
                <a16:creationId xmlns:a16="http://schemas.microsoft.com/office/drawing/2014/main" id="{A50664B8-28EF-4653-9A80-521177467D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60895" y="160588"/>
            <a:ext cx="644604" cy="644604"/>
          </a:xfrm>
          <a:prstGeom prst="rect">
            <a:avLst/>
          </a:prstGeom>
        </p:spPr>
      </p:pic>
    </p:spTree>
    <p:extLst>
      <p:ext uri="{BB962C8B-B14F-4D97-AF65-F5344CB8AC3E}">
        <p14:creationId xmlns:p14="http://schemas.microsoft.com/office/powerpoint/2010/main" val="112229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3A99824-A232-43B2-B699-ACCDCC56F08C}"/>
              </a:ext>
            </a:extLst>
          </p:cNvPr>
          <p:cNvSpPr/>
          <p:nvPr/>
        </p:nvSpPr>
        <p:spPr>
          <a:xfrm>
            <a:off x="584200" y="3608130"/>
            <a:ext cx="11023600" cy="923330"/>
          </a:xfrm>
          <a:prstGeom prst="rect">
            <a:avLst/>
          </a:prstGeom>
          <a:solidFill>
            <a:schemeClr val="bg1"/>
          </a:solidFill>
        </p:spPr>
        <p:txBody>
          <a:bodyPr wrap="square">
            <a:spAutoFit/>
          </a:bodyPr>
          <a:lstStyle/>
          <a:p>
            <a:r>
              <a:rPr lang="en-US" altLang="zh-CN" b="1" dirty="0"/>
              <a:t>MARTHA: What about pay? I know you get a lower minimum wage than regular employees. </a:t>
            </a:r>
          </a:p>
          <a:p>
            <a:r>
              <a:rPr lang="en-US" altLang="zh-CN" b="1" dirty="0"/>
              <a:t>ALEX: That's right - which isn't great. </a:t>
            </a:r>
            <a:r>
              <a:rPr lang="en-US" altLang="zh-CN" b="1" dirty="0">
                <a:solidFill>
                  <a:srgbClr val="FF0000"/>
                </a:solidFill>
              </a:rPr>
              <a:t>But (Q5) you get the same number of days' holiday as everyone else.</a:t>
            </a:r>
          </a:p>
        </p:txBody>
      </p:sp>
      <p:sp>
        <p:nvSpPr>
          <p:cNvPr id="4" name="内容占位符 2">
            <a:extLst>
              <a:ext uri="{FF2B5EF4-FFF2-40B4-BE49-F238E27FC236}">
                <a16:creationId xmlns:a16="http://schemas.microsoft.com/office/drawing/2014/main" id="{9DD5D77F-9048-4065-AC36-5C60AD56C056}"/>
              </a:ext>
            </a:extLst>
          </p:cNvPr>
          <p:cNvSpPr txBox="1">
            <a:spLocks/>
          </p:cNvSpPr>
          <p:nvPr/>
        </p:nvSpPr>
        <p:spPr>
          <a:xfrm>
            <a:off x="838200" y="1599406"/>
            <a:ext cx="11023600" cy="3406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r>
              <a:rPr lang="en-US" altLang="zh-CN" dirty="0"/>
              <a:t>Trainees receive the same amount of 5 __________ as permanent staff.</a:t>
            </a:r>
            <a:endParaRPr lang="en-US" altLang="zh-CN" sz="1800" b="1" dirty="0"/>
          </a:p>
        </p:txBody>
      </p:sp>
      <p:sp>
        <p:nvSpPr>
          <p:cNvPr id="5" name="标题 1">
            <a:extLst>
              <a:ext uri="{FF2B5EF4-FFF2-40B4-BE49-F238E27FC236}">
                <a16:creationId xmlns:a16="http://schemas.microsoft.com/office/drawing/2014/main" id="{A5D22B00-3315-A745-A2E0-0F14A84A7769}"/>
              </a:ext>
            </a:extLst>
          </p:cNvPr>
          <p:cNvSpPr txBox="1">
            <a:spLocks/>
          </p:cNvSpPr>
          <p:nvPr/>
        </p:nvSpPr>
        <p:spPr>
          <a:xfrm>
            <a:off x="2703095" y="1605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lang="en-US" altLang="zh-CN" sz="3600" dirty="0"/>
              <a:t>13-t4-p1</a:t>
            </a:r>
            <a:r>
              <a:rPr kumimoji="1" lang="zh-CN" altLang="en-US" sz="3600" dirty="0"/>
              <a:t> </a:t>
            </a:r>
          </a:p>
        </p:txBody>
      </p:sp>
      <p:pic>
        <p:nvPicPr>
          <p:cNvPr id="6" name="IELTS13-Tests1-4CD2Track_05">
            <a:hlinkClick r:id="" action="ppaction://media"/>
            <a:extLst>
              <a:ext uri="{FF2B5EF4-FFF2-40B4-BE49-F238E27FC236}">
                <a16:creationId xmlns:a16="http://schemas.microsoft.com/office/drawing/2014/main" id="{D7130F47-44F5-7C45-ABC3-AD860DE27E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60895" y="160588"/>
            <a:ext cx="644604" cy="644604"/>
          </a:xfrm>
          <a:prstGeom prst="rect">
            <a:avLst/>
          </a:prstGeom>
        </p:spPr>
      </p:pic>
    </p:spTree>
    <p:extLst>
      <p:ext uri="{BB962C8B-B14F-4D97-AF65-F5344CB8AC3E}">
        <p14:creationId xmlns:p14="http://schemas.microsoft.com/office/powerpoint/2010/main" val="232089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学术场景</a:t>
            </a:r>
            <a:r>
              <a:rPr kumimoji="1" lang="en-US" altLang="zh-CN" sz="6000" dirty="0">
                <a:latin typeface="Microsoft YaHei" panose="020B0503020204020204" pitchFamily="34" charset="-122"/>
                <a:ea typeface="Microsoft YaHei" panose="020B0503020204020204" pitchFamily="34" charset="-122"/>
              </a:rPr>
              <a:t>-</a:t>
            </a:r>
            <a:r>
              <a:rPr kumimoji="1" lang="zh-CN" altLang="en-US" sz="6000" dirty="0">
                <a:latin typeface="Microsoft YaHei" panose="020B0503020204020204" pitchFamily="34" charset="-122"/>
                <a:ea typeface="Microsoft YaHei" panose="020B0503020204020204" pitchFamily="34" charset="-122"/>
              </a:rPr>
              <a:t>对话</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14043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6770726-6D87-A545-97CC-80D9E6FB19C4}"/>
              </a:ext>
            </a:extLst>
          </p:cNvPr>
          <p:cNvSpPr txBox="1">
            <a:spLocks/>
          </p:cNvSpPr>
          <p:nvPr/>
        </p:nvSpPr>
        <p:spPr>
          <a:xfrm>
            <a:off x="2763253" y="8839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7-1-3</a:t>
            </a:r>
            <a:endParaRPr kumimoji="1" lang="zh-CN" altLang="en-US" sz="3600" dirty="0"/>
          </a:p>
        </p:txBody>
      </p:sp>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584200" y="1253331"/>
            <a:ext cx="10972800" cy="18962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solidFill>
                <a:srgbClr val="000000"/>
              </a:solidFill>
              <a:latin typeface="Arial" panose="020B0604020202020204" pitchFamily="34" charset="0"/>
            </a:endParaRPr>
          </a:p>
          <a:p>
            <a:pPr marL="0" indent="0">
              <a:buNone/>
            </a:pPr>
            <a:r>
              <a:rPr lang="en-US" altLang="zh-CN" sz="1800" dirty="0">
                <a:solidFill>
                  <a:srgbClr val="000000"/>
                </a:solidFill>
                <a:latin typeface="Arial" panose="020B0604020202020204" pitchFamily="34" charset="0"/>
              </a:rPr>
              <a:t> 29  When managing change, increasing the company's………………… may be more important than employee satisfaction.</a:t>
            </a: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pic>
        <p:nvPicPr>
          <p:cNvPr id="6" name="在线媒体 1" descr="7-1-3q29.mp3">
            <a:hlinkClick r:id="" action="ppaction://media"/>
            <a:extLst>
              <a:ext uri="{FF2B5EF4-FFF2-40B4-BE49-F238E27FC236}">
                <a16:creationId xmlns:a16="http://schemas.microsoft.com/office/drawing/2014/main" id="{2B5EA178-063B-6A48-BBAB-BFBA9A147E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71512" y="-61621"/>
            <a:ext cx="812800" cy="812800"/>
          </a:xfrm>
          <a:prstGeom prst="rect">
            <a:avLst/>
          </a:prstGeom>
        </p:spPr>
      </p:pic>
    </p:spTree>
    <p:extLst>
      <p:ext uri="{BB962C8B-B14F-4D97-AF65-F5344CB8AC3E}">
        <p14:creationId xmlns:p14="http://schemas.microsoft.com/office/powerpoint/2010/main" val="276739023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6770726-6D87-A545-97CC-80D9E6FB19C4}"/>
              </a:ext>
            </a:extLst>
          </p:cNvPr>
          <p:cNvSpPr txBox="1">
            <a:spLocks/>
          </p:cNvSpPr>
          <p:nvPr/>
        </p:nvSpPr>
        <p:spPr>
          <a:xfrm>
            <a:off x="2630905" y="986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FF0000"/>
                </a:solidFill>
              </a:rPr>
              <a:t>比较</a:t>
            </a:r>
            <a:r>
              <a:rPr kumimoji="1" lang="zh-CN" altLang="en-US" sz="3600" dirty="0"/>
              <a:t>关系 </a:t>
            </a:r>
            <a:r>
              <a:rPr kumimoji="1" lang="en-US" altLang="zh-CN" sz="3600" dirty="0"/>
              <a:t>7-1-3</a:t>
            </a:r>
            <a:endParaRPr kumimoji="1" lang="zh-CN" altLang="en-US" sz="3600" dirty="0"/>
          </a:p>
        </p:txBody>
      </p:sp>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584200" y="1253331"/>
            <a:ext cx="10972800" cy="18962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solidFill>
                <a:srgbClr val="000000"/>
              </a:solidFill>
              <a:latin typeface="Arial" panose="020B0604020202020204" pitchFamily="34" charset="0"/>
            </a:endParaRPr>
          </a:p>
          <a:p>
            <a:pPr marL="0" indent="0">
              <a:buNone/>
            </a:pPr>
            <a:r>
              <a:rPr lang="en-US" altLang="zh-CN" sz="1800" dirty="0">
                <a:solidFill>
                  <a:srgbClr val="000000"/>
                </a:solidFill>
                <a:latin typeface="Arial" panose="020B0604020202020204" pitchFamily="34" charset="0"/>
              </a:rPr>
              <a:t> 29  When managing change, increasing the company's………………… may be </a:t>
            </a:r>
            <a:r>
              <a:rPr lang="en-US" altLang="zh-CN" sz="1800" b="1" dirty="0">
                <a:solidFill>
                  <a:srgbClr val="FF0000"/>
                </a:solidFill>
              </a:rPr>
              <a:t>more important than </a:t>
            </a:r>
            <a:r>
              <a:rPr lang="en-US" altLang="zh-CN" sz="1800" dirty="0">
                <a:solidFill>
                  <a:srgbClr val="000000"/>
                </a:solidFill>
                <a:latin typeface="Arial" panose="020B0604020202020204" pitchFamily="34" charset="0"/>
              </a:rPr>
              <a:t>employee satisfaction.</a:t>
            </a: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E929C076-2BBB-6B4A-9657-1DCBCB58A458}"/>
              </a:ext>
            </a:extLst>
          </p:cNvPr>
          <p:cNvSpPr/>
          <p:nvPr/>
        </p:nvSpPr>
        <p:spPr>
          <a:xfrm>
            <a:off x="584200" y="2920577"/>
            <a:ext cx="10158663" cy="1117229"/>
          </a:xfrm>
          <a:prstGeom prst="rect">
            <a:avLst/>
          </a:prstGeom>
        </p:spPr>
        <p:txBody>
          <a:bodyPr wrap="square">
            <a:spAutoFit/>
          </a:bodyPr>
          <a:lstStyle/>
          <a:p>
            <a:pPr>
              <a:lnSpc>
                <a:spcPct val="90000"/>
              </a:lnSpc>
              <a:spcBef>
                <a:spcPts val="1000"/>
              </a:spcBef>
            </a:pPr>
            <a:r>
              <a:rPr lang="en-US" altLang="zh-CN" dirty="0">
                <a:solidFill>
                  <a:srgbClr val="000000"/>
                </a:solidFill>
                <a:latin typeface="Arial" panose="020B0604020202020204" pitchFamily="34" charset="0"/>
              </a:rPr>
              <a:t>PHILIP: Yes, but managing people isn't as easy as it looks. For example, change in the workplace can be quite tricky, especially if there's a need to increase profit. And at times like these managers may have to </a:t>
            </a:r>
            <a:r>
              <a:rPr lang="en-US" altLang="zh-CN" b="1" dirty="0">
                <a:solidFill>
                  <a:srgbClr val="FF0000"/>
                </a:solidFill>
              </a:rPr>
              <a:t>give priority to </a:t>
            </a:r>
            <a:r>
              <a:rPr lang="en-US" altLang="zh-CN" dirty="0">
                <a:solidFill>
                  <a:srgbClr val="000000"/>
                </a:solidFill>
                <a:latin typeface="Arial" panose="020B0604020202020204" pitchFamily="34" charset="0"/>
              </a:rPr>
              <a:t>profit </a:t>
            </a:r>
            <a:r>
              <a:rPr lang="en-US" altLang="zh-CN" b="1" dirty="0">
                <a:solidFill>
                  <a:srgbClr val="FF0000"/>
                </a:solidFill>
              </a:rPr>
              <a:t>rather than</a:t>
            </a:r>
            <a:r>
              <a:rPr lang="en-US" altLang="zh-CN" dirty="0">
                <a:solidFill>
                  <a:srgbClr val="000000"/>
                </a:solidFill>
                <a:latin typeface="Arial" panose="020B0604020202020204" pitchFamily="34" charset="0"/>
              </a:rPr>
              <a:t> individual staff needs.  Q29</a:t>
            </a:r>
          </a:p>
          <a:p>
            <a:r>
              <a:rPr lang="en-US" altLang="zh-CN" dirty="0">
                <a:solidFill>
                  <a:srgbClr val="000000"/>
                </a:solidFill>
                <a:latin typeface="Arial" panose="020B0604020202020204" pitchFamily="34" charset="0"/>
              </a:rPr>
              <a:t>. </a:t>
            </a:r>
          </a:p>
        </p:txBody>
      </p:sp>
      <p:pic>
        <p:nvPicPr>
          <p:cNvPr id="2" name="在线媒体 1" descr="7-1-3q29.mp3">
            <a:hlinkClick r:id="" action="ppaction://media"/>
            <a:extLst>
              <a:ext uri="{FF2B5EF4-FFF2-40B4-BE49-F238E27FC236}">
                <a16:creationId xmlns:a16="http://schemas.microsoft.com/office/drawing/2014/main" id="{2C728C20-EFC0-3C4C-8B01-090FEC7426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63228" y="-82783"/>
            <a:ext cx="812800" cy="812800"/>
          </a:xfrm>
          <a:prstGeom prst="rect">
            <a:avLst/>
          </a:prstGeom>
        </p:spPr>
      </p:pic>
    </p:spTree>
    <p:extLst>
      <p:ext uri="{BB962C8B-B14F-4D97-AF65-F5344CB8AC3E}">
        <p14:creationId xmlns:p14="http://schemas.microsoft.com/office/powerpoint/2010/main" val="317291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 fill="hold" display="0">
                  <p:stCondLst>
                    <p:cond delay="indefinite"/>
                  </p:stCondLst>
                  <p:endCondLst>
                    <p:cond evt="onStopAudio" delay="0">
                      <p:tgtEl>
                        <p:sldTgt/>
                      </p:tgtEl>
                    </p:cond>
                  </p:endCondLst>
                </p:cTn>
                <p:tgtEl>
                  <p:spTgt spid="2"/>
                </p:tgtEl>
              </p:cMediaNode>
            </p:audio>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9B956E4-B4B9-4297-BDFA-96ED6646682B}"/>
              </a:ext>
            </a:extLst>
          </p:cNvPr>
          <p:cNvSpPr/>
          <p:nvPr/>
        </p:nvSpPr>
        <p:spPr>
          <a:xfrm>
            <a:off x="916264" y="2527897"/>
            <a:ext cx="3121432" cy="369332"/>
          </a:xfrm>
          <a:prstGeom prst="rect">
            <a:avLst/>
          </a:prstGeom>
        </p:spPr>
        <p:txBody>
          <a:bodyPr wrap="none">
            <a:spAutoFit/>
          </a:bodyPr>
          <a:lstStyle/>
          <a:p>
            <a:r>
              <a:rPr lang="en-US" altLang="zh-CN" dirty="0">
                <a:solidFill>
                  <a:srgbClr val="069244"/>
                </a:solidFill>
                <a:cs typeface="Times New Roman" panose="02020603050405020304" pitchFamily="18" charset="0"/>
              </a:rPr>
              <a:t>Type </a:t>
            </a:r>
            <a:r>
              <a:rPr lang="en-US" altLang="zh-CN" dirty="0">
                <a:cs typeface="Times New Roman" panose="02020603050405020304" pitchFamily="18" charset="0"/>
              </a:rPr>
              <a:t>of gears:   2……………</a:t>
            </a:r>
            <a:endParaRPr lang="en-GB" dirty="0"/>
          </a:p>
        </p:txBody>
      </p:sp>
      <p:sp>
        <p:nvSpPr>
          <p:cNvPr id="5" name="矩形 4">
            <a:extLst>
              <a:ext uri="{FF2B5EF4-FFF2-40B4-BE49-F238E27FC236}">
                <a16:creationId xmlns:a16="http://schemas.microsoft.com/office/drawing/2014/main" id="{26C31E13-EF52-4596-A5AE-2AC9D3953555}"/>
              </a:ext>
            </a:extLst>
          </p:cNvPr>
          <p:cNvSpPr/>
          <p:nvPr/>
        </p:nvSpPr>
        <p:spPr>
          <a:xfrm>
            <a:off x="2619804" y="96943"/>
            <a:ext cx="4079963" cy="584775"/>
          </a:xfrm>
          <a:prstGeom prst="rect">
            <a:avLst/>
          </a:prstGeom>
        </p:spPr>
        <p:txBody>
          <a:bodyPr wrap="none">
            <a:spAutoFit/>
          </a:bodyPr>
          <a:lstStyle/>
          <a:p>
            <a:r>
              <a:rPr lang="zh-CN" altLang="zh-CN" sz="3200" b="1" kern="100" dirty="0">
                <a:solidFill>
                  <a:srgbClr val="069244"/>
                </a:solidFill>
                <a:latin typeface="+mj-ea"/>
                <a:ea typeface="+mj-ea"/>
                <a:cs typeface="Arial" panose="020B0604020202020204" pitchFamily="34" charset="0"/>
              </a:rPr>
              <a:t>上</a:t>
            </a:r>
            <a:r>
              <a:rPr lang="zh-CN" altLang="zh-CN" sz="3200" b="1" kern="100" dirty="0">
                <a:solidFill>
                  <a:srgbClr val="C00000"/>
                </a:solidFill>
                <a:latin typeface="+mj-ea"/>
                <a:ea typeface="+mj-ea"/>
                <a:cs typeface="Arial" panose="020B0604020202020204" pitchFamily="34" charset="0"/>
              </a:rPr>
              <a:t>下</a:t>
            </a:r>
            <a:r>
              <a:rPr lang="zh-CN" altLang="zh-CN" sz="3200" b="1" kern="100" dirty="0">
                <a:latin typeface="+mj-ea"/>
                <a:ea typeface="+mj-ea"/>
                <a:cs typeface="Arial" panose="020B0604020202020204" pitchFamily="34" charset="0"/>
              </a:rPr>
              <a:t>义关系</a:t>
            </a:r>
            <a:r>
              <a:rPr lang="en-US" altLang="zh-CN" sz="3200" b="1" kern="100" dirty="0">
                <a:latin typeface="+mj-ea"/>
                <a:ea typeface="+mj-ea"/>
                <a:cs typeface="Arial" panose="020B0604020202020204" pitchFamily="34" charset="0"/>
              </a:rPr>
              <a:t>  </a:t>
            </a:r>
            <a:r>
              <a:rPr lang="en-US" altLang="zh-CN" sz="2800" b="1" dirty="0">
                <a:latin typeface="+mj-ea"/>
                <a:ea typeface="+mj-ea"/>
                <a:cs typeface="Arial" panose="020B0604020202020204" pitchFamily="34" charset="0"/>
              </a:rPr>
              <a:t>5-3-1 Q2</a:t>
            </a:r>
            <a:endParaRPr lang="en-GB" sz="2800" b="1" dirty="0">
              <a:latin typeface="+mj-ea"/>
              <a:ea typeface="+mj-ea"/>
              <a:cs typeface="Arial" panose="020B0604020202020204" pitchFamily="34" charset="0"/>
            </a:endParaRPr>
          </a:p>
        </p:txBody>
      </p:sp>
      <p:sp>
        <p:nvSpPr>
          <p:cNvPr id="4" name="矩形 3">
            <a:extLst>
              <a:ext uri="{FF2B5EF4-FFF2-40B4-BE49-F238E27FC236}">
                <a16:creationId xmlns:a16="http://schemas.microsoft.com/office/drawing/2014/main" id="{807246AA-A144-4B3F-834C-BC0F32FF330F}"/>
              </a:ext>
            </a:extLst>
          </p:cNvPr>
          <p:cNvSpPr/>
          <p:nvPr/>
        </p:nvSpPr>
        <p:spPr>
          <a:xfrm>
            <a:off x="916264" y="4164291"/>
            <a:ext cx="10697559" cy="872034"/>
          </a:xfrm>
          <a:prstGeom prst="rect">
            <a:avLst/>
          </a:prstGeom>
        </p:spPr>
        <p:txBody>
          <a:bodyPr wrap="square">
            <a:spAutoFit/>
          </a:bodyPr>
          <a:lstStyle/>
          <a:p>
            <a:pPr>
              <a:lnSpc>
                <a:spcPct val="150000"/>
              </a:lnSpc>
            </a:pPr>
            <a:r>
              <a:rPr lang="en-US" dirty="0">
                <a:latin typeface="Arial" panose="020B0604020202020204" pitchFamily="34" charset="0"/>
                <a:cs typeface="Arial" panose="020B0604020202020204" pitchFamily="34" charset="0"/>
              </a:rPr>
              <a:t>MAN</a:t>
            </a:r>
            <a:r>
              <a:rPr lang="zh-CN" alt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What kind of gear change do you want? I presume you'd want a manual?</a:t>
            </a:r>
          </a:p>
          <a:p>
            <a:pPr>
              <a:lnSpc>
                <a:spcPct val="150000"/>
              </a:lnSpc>
            </a:pPr>
            <a:r>
              <a:rPr lang="en-US" dirty="0">
                <a:latin typeface="Arial" panose="020B0604020202020204" pitchFamily="34" charset="0"/>
                <a:cs typeface="Arial" panose="020B0604020202020204" pitchFamily="34" charset="0"/>
              </a:rPr>
              <a:t>WOMAN: I'd want automatic - I've never driven a car with </a:t>
            </a:r>
            <a:r>
              <a:rPr lang="en-US" dirty="0">
                <a:solidFill>
                  <a:srgbClr val="C00000"/>
                </a:solidFill>
                <a:latin typeface="Arial" panose="020B0604020202020204" pitchFamily="34" charset="0"/>
                <a:cs typeface="Arial" panose="020B0604020202020204" pitchFamily="34" charset="0"/>
              </a:rPr>
              <a:t>manual gears. </a:t>
            </a:r>
          </a:p>
        </p:txBody>
      </p:sp>
      <p:pic>
        <p:nvPicPr>
          <p:cNvPr id="2" name="上下义关系 5-3-1 Q2" descr="上下义关系 5-3-1 Q2">
            <a:hlinkClick r:id="" action="ppaction://media"/>
            <a:extLst>
              <a:ext uri="{FF2B5EF4-FFF2-40B4-BE49-F238E27FC236}">
                <a16:creationId xmlns:a16="http://schemas.microsoft.com/office/drawing/2014/main" id="{35E25D70-D376-574F-827C-15817A4235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82354" y="-17070"/>
            <a:ext cx="812800" cy="812800"/>
          </a:xfrm>
          <a:prstGeom prst="rect">
            <a:avLst/>
          </a:prstGeom>
        </p:spPr>
      </p:pic>
    </p:spTree>
    <p:extLst>
      <p:ext uri="{BB962C8B-B14F-4D97-AF65-F5344CB8AC3E}">
        <p14:creationId xmlns:p14="http://schemas.microsoft.com/office/powerpoint/2010/main" val="367929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CFD56-F72D-5140-80BE-1ACF2BF15EED}"/>
              </a:ext>
            </a:extLst>
          </p:cNvPr>
          <p:cNvSpPr txBox="1">
            <a:spLocks/>
          </p:cNvSpPr>
          <p:nvPr/>
        </p:nvSpPr>
        <p:spPr>
          <a:xfrm>
            <a:off x="2570747" y="1426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a:t>
            </a:r>
            <a:r>
              <a:rPr kumimoji="1" lang="zh-CN" altLang="en-US" sz="3600" dirty="0">
                <a:solidFill>
                  <a:prstClr val="black"/>
                </a:solidFill>
                <a:latin typeface="Arial Black" panose="020B0A04020102020204"/>
                <a:ea typeface="微软雅黑" panose="020B0503020204020204" pitchFamily="34" charset="-122"/>
              </a:rPr>
              <a:t>比较</a:t>
            </a: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8-2-3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矩形 2">
            <a:extLst>
              <a:ext uri="{FF2B5EF4-FFF2-40B4-BE49-F238E27FC236}">
                <a16:creationId xmlns:a16="http://schemas.microsoft.com/office/drawing/2014/main" id="{48E6E2CE-ACC2-B14A-A1C8-457FF18D00C0}"/>
              </a:ext>
            </a:extLst>
          </p:cNvPr>
          <p:cNvSpPr/>
          <p:nvPr/>
        </p:nvSpPr>
        <p:spPr>
          <a:xfrm>
            <a:off x="838200" y="1603376"/>
            <a:ext cx="10388600" cy="830997"/>
          </a:xfrm>
          <a:prstGeom prst="rect">
            <a:avLst/>
          </a:prstGeom>
        </p:spPr>
        <p:txBody>
          <a:bodyPr wrap="square">
            <a:spAutoFit/>
          </a:bodyPr>
          <a:lstStyle/>
          <a:p>
            <a:r>
              <a:rPr lang="en-US" altLang="zh-CN" sz="2400" dirty="0">
                <a:solidFill>
                  <a:srgbClr val="000000"/>
                </a:solidFill>
                <a:latin typeface="Arial" panose="020B0604020202020204" pitchFamily="34" charset="0"/>
                <a:ea typeface="Helvetica" pitchFamily="2" charset="0"/>
                <a:cs typeface="Arial" panose="020B0604020202020204" pitchFamily="34" charset="0"/>
              </a:rPr>
              <a:t>The benefit of this research is that the result is more 30………………than searching for live Asian bees.</a:t>
            </a:r>
            <a:r>
              <a:rPr lang="zh-CN" altLang="zh-CN" sz="2400" dirty="0">
                <a:latin typeface="Arial" panose="020B0604020202020204" pitchFamily="34" charset="0"/>
                <a:cs typeface="Arial" panose="020B0604020202020204" pitchFamily="34" charset="0"/>
              </a:rPr>
              <a:t> </a:t>
            </a:r>
            <a:endParaRPr lang="zh-CN" altLang="en-US" sz="2400" dirty="0">
              <a:latin typeface="Arial" panose="020B0604020202020204" pitchFamily="34" charset="0"/>
              <a:cs typeface="Arial" panose="020B0604020202020204" pitchFamily="34" charset="0"/>
            </a:endParaRPr>
          </a:p>
        </p:txBody>
      </p:sp>
      <p:pic>
        <p:nvPicPr>
          <p:cNvPr id="5" name="Test 2 Section 3.mp3" descr="Test 2 Section 3.mp3">
            <a:hlinkClick r:id="" action="ppaction://media"/>
            <a:extLst>
              <a:ext uri="{FF2B5EF4-FFF2-40B4-BE49-F238E27FC236}">
                <a16:creationId xmlns:a16="http://schemas.microsoft.com/office/drawing/2014/main" id="{C937BBC4-31ED-EA42-AE45-E0A20744BCE8}"/>
              </a:ext>
            </a:extLst>
          </p:cNvPr>
          <p:cNvPicPr>
            <a:picLocks noChangeAspect="1"/>
          </p:cNvPicPr>
          <p:nvPr>
            <a:audioFile r:link="rId2"/>
            <p:extLst>
              <p:ext uri="{DAA4B4D4-6D71-4841-9C94-3DE7FCFB9230}">
                <p14:media xmlns:p14="http://schemas.microsoft.com/office/powerpoint/2010/main" r:embed="rId1">
                  <p14:fade in="750"/>
                </p14:media>
              </p:ext>
            </p:extLst>
          </p:nvPr>
        </p:nvPicPr>
        <p:blipFill>
          <a:blip r:embed="rId4"/>
          <a:stretch>
            <a:fillRect/>
          </a:stretch>
        </p:blipFill>
        <p:spPr>
          <a:xfrm>
            <a:off x="6894985" y="-20905"/>
            <a:ext cx="812800" cy="812800"/>
          </a:xfrm>
          <a:prstGeom prst="rect">
            <a:avLst/>
          </a:prstGeom>
        </p:spPr>
      </p:pic>
    </p:spTree>
    <p:extLst>
      <p:ext uri="{BB962C8B-B14F-4D97-AF65-F5344CB8AC3E}">
        <p14:creationId xmlns:p14="http://schemas.microsoft.com/office/powerpoint/2010/main" val="171889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8E6E2CE-ACC2-B14A-A1C8-457FF18D00C0}"/>
              </a:ext>
            </a:extLst>
          </p:cNvPr>
          <p:cNvSpPr/>
          <p:nvPr/>
        </p:nvSpPr>
        <p:spPr>
          <a:xfrm>
            <a:off x="838200" y="1603376"/>
            <a:ext cx="10388600" cy="830997"/>
          </a:xfrm>
          <a:prstGeom prst="rect">
            <a:avLst/>
          </a:prstGeom>
        </p:spPr>
        <p:txBody>
          <a:bodyPr wrap="square">
            <a:spAutoFit/>
          </a:bodyPr>
          <a:lstStyle/>
          <a:p>
            <a:r>
              <a:rPr lang="en-US" altLang="zh-CN" sz="2400" dirty="0">
                <a:solidFill>
                  <a:srgbClr val="000000"/>
                </a:solidFill>
                <a:latin typeface="Arial" panose="020B0604020202020204" pitchFamily="34" charset="0"/>
                <a:ea typeface="Helvetica" pitchFamily="2" charset="0"/>
                <a:cs typeface="Arial" panose="020B0604020202020204" pitchFamily="34" charset="0"/>
              </a:rPr>
              <a:t>The benefit of this research is that the result is </a:t>
            </a:r>
            <a:r>
              <a:rPr lang="en-US" altLang="zh-CN" sz="2400" dirty="0">
                <a:solidFill>
                  <a:srgbClr val="92D050"/>
                </a:solidFill>
                <a:latin typeface="Arial" panose="020B0604020202020204" pitchFamily="34" charset="0"/>
                <a:ea typeface="Helvetica" pitchFamily="2" charset="0"/>
                <a:cs typeface="Arial" panose="020B0604020202020204" pitchFamily="34" charset="0"/>
              </a:rPr>
              <a:t>more 30………………than </a:t>
            </a:r>
            <a:r>
              <a:rPr lang="en-US" altLang="zh-CN" sz="2400" dirty="0">
                <a:solidFill>
                  <a:srgbClr val="000000"/>
                </a:solidFill>
                <a:latin typeface="Arial" panose="020B0604020202020204" pitchFamily="34" charset="0"/>
                <a:ea typeface="Helvetica" pitchFamily="2" charset="0"/>
                <a:cs typeface="Arial" panose="020B0604020202020204" pitchFamily="34" charset="0"/>
              </a:rPr>
              <a:t>searching for live Asian bees.</a:t>
            </a:r>
            <a:r>
              <a:rPr lang="zh-CN" altLang="zh-CN" sz="2400" dirty="0">
                <a:latin typeface="Arial" panose="020B0604020202020204" pitchFamily="34" charset="0"/>
                <a:cs typeface="Arial" panose="020B0604020202020204" pitchFamily="34" charset="0"/>
              </a:rPr>
              <a:t> </a:t>
            </a:r>
            <a:endParaRPr lang="zh-CN" altLang="en-US" sz="24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39851775-F47F-5A43-9773-4CCD75E3262B}"/>
              </a:ext>
            </a:extLst>
          </p:cNvPr>
          <p:cNvSpPr/>
          <p:nvPr/>
        </p:nvSpPr>
        <p:spPr>
          <a:xfrm>
            <a:off x="838200" y="3684964"/>
            <a:ext cx="11082867" cy="1477328"/>
          </a:xfrm>
          <a:prstGeom prst="rect">
            <a:avLst/>
          </a:prstGeom>
        </p:spPr>
        <p:txBody>
          <a:bodyPr wrap="square">
            <a:spAutoFit/>
          </a:bodyPr>
          <a:lstStyle/>
          <a:p>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PROFESSOR:    And how many have you found? </a:t>
            </a:r>
            <a:endParaRPr lang="zh-CN" altLang="zh-CN" kern="100" dirty="0">
              <a:solidFill>
                <a:srgbClr val="000000"/>
              </a:solidFill>
              <a:uFill>
                <a:solidFill>
                  <a:srgbClr val="000000"/>
                </a:solidFill>
              </a:uFill>
              <a:latin typeface="DengXian" panose="02010600030101010101" pitchFamily="2" charset="-122"/>
              <a:ea typeface="DengXian" panose="02010600030101010101" pitchFamily="2" charset="-122"/>
              <a:cs typeface="DengXian" panose="02010600030101010101" pitchFamily="2" charset="-122"/>
            </a:endParaRPr>
          </a:p>
          <a:p>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GRANT:        So far our research shows that Asian bees have not entered Australia in</a:t>
            </a:r>
            <a:r>
              <a:rPr lang="en-US" altLang="zh-CN" kern="10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any number- it's a good result and </a:t>
            </a:r>
            <a:r>
              <a:rPr lang="en-US" altLang="zh-CN" kern="0" dirty="0">
                <a:solidFill>
                  <a:srgbClr val="92D05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much more reliable</a:t>
            </a:r>
            <a:r>
              <a:rPr lang="en-US" altLang="zh-CN" kern="0" dirty="0">
                <a:solidFill>
                  <a:srgbClr val="00000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(Q30) than trying to find live ones as evidence of introduced insects. </a:t>
            </a:r>
            <a:endParaRPr lang="zh-CN" altLang="zh-CN" kern="100" dirty="0">
              <a:solidFill>
                <a:srgbClr val="000000"/>
              </a:solidFill>
              <a:uFill>
                <a:solidFill>
                  <a:srgbClr val="000000"/>
                </a:solidFill>
              </a:uFill>
              <a:latin typeface="DengXian" panose="02010600030101010101" pitchFamily="2" charset="-122"/>
              <a:ea typeface="DengXian" panose="02010600030101010101" pitchFamily="2" charset="-122"/>
              <a:cs typeface="DengXian" panose="02010600030101010101" pitchFamily="2" charset="-122"/>
            </a:endParaRPr>
          </a:p>
          <a:p>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PROFESSOR:    Well, that's fascinating! Thank you, Grant, for those insights. I hope that</a:t>
            </a:r>
            <a:r>
              <a:rPr lang="en-US" altLang="zh-CN" kern="100" dirty="0">
                <a:solidFill>
                  <a:srgbClr val="000000"/>
                </a:solidFill>
                <a:latin typeface="Arial" panose="020B0604020202020204" pitchFamily="34" charset="0"/>
                <a:ea typeface="DengXian" panose="02010600030101010101" pitchFamily="2" charset="-122"/>
                <a:cs typeface="DengXian" panose="02010600030101010101" pitchFamily="2" charset="-122"/>
              </a:rPr>
              <a:t> </a:t>
            </a:r>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you might inspire some of our students here to conduct some similar experiments. </a:t>
            </a:r>
            <a:endParaRPr lang="zh-CN" altLang="en-US" dirty="0"/>
          </a:p>
        </p:txBody>
      </p:sp>
      <p:sp>
        <p:nvSpPr>
          <p:cNvPr id="6" name="标题 1">
            <a:extLst>
              <a:ext uri="{FF2B5EF4-FFF2-40B4-BE49-F238E27FC236}">
                <a16:creationId xmlns:a16="http://schemas.microsoft.com/office/drawing/2014/main" id="{1C238664-C2C8-8A4B-92A6-4429A26563CB}"/>
              </a:ext>
            </a:extLst>
          </p:cNvPr>
          <p:cNvSpPr txBox="1">
            <a:spLocks/>
          </p:cNvSpPr>
          <p:nvPr/>
        </p:nvSpPr>
        <p:spPr>
          <a:xfrm>
            <a:off x="2570747" y="1426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a:t>
            </a:r>
            <a:r>
              <a:rPr kumimoji="1" lang="zh-CN" altLang="en-US" sz="3600" dirty="0">
                <a:solidFill>
                  <a:prstClr val="black"/>
                </a:solidFill>
                <a:latin typeface="Arial Black" panose="020B0A04020102020204"/>
                <a:ea typeface="微软雅黑" panose="020B0503020204020204" pitchFamily="34" charset="-122"/>
              </a:rPr>
              <a:t>比较</a:t>
            </a: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8-2-3</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pic>
        <p:nvPicPr>
          <p:cNvPr id="7" name="Test 2 Section 3.mp3" descr="Test 2 Section 3.mp3">
            <a:hlinkClick r:id="" action="ppaction://media"/>
            <a:extLst>
              <a:ext uri="{FF2B5EF4-FFF2-40B4-BE49-F238E27FC236}">
                <a16:creationId xmlns:a16="http://schemas.microsoft.com/office/drawing/2014/main" id="{DCBEA404-B703-C849-8258-E0457F3ECCB0}"/>
              </a:ext>
            </a:extLst>
          </p:cNvPr>
          <p:cNvPicPr>
            <a:picLocks noChangeAspect="1"/>
          </p:cNvPicPr>
          <p:nvPr>
            <a:audioFile r:link="rId2"/>
            <p:extLst>
              <p:ext uri="{DAA4B4D4-6D71-4841-9C94-3DE7FCFB9230}">
                <p14:media xmlns:p14="http://schemas.microsoft.com/office/powerpoint/2010/main" r:embed="rId1">
                  <p14:fade in="750"/>
                </p14:media>
              </p:ext>
            </p:extLst>
          </p:nvPr>
        </p:nvPicPr>
        <p:blipFill>
          <a:blip r:embed="rId4"/>
          <a:stretch>
            <a:fillRect/>
          </a:stretch>
        </p:blipFill>
        <p:spPr>
          <a:xfrm>
            <a:off x="6894985" y="-20905"/>
            <a:ext cx="812800" cy="812800"/>
          </a:xfrm>
          <a:prstGeom prst="rect">
            <a:avLst/>
          </a:prstGeom>
        </p:spPr>
      </p:pic>
    </p:spTree>
    <p:extLst>
      <p:ext uri="{BB962C8B-B14F-4D97-AF65-F5344CB8AC3E}">
        <p14:creationId xmlns:p14="http://schemas.microsoft.com/office/powerpoint/2010/main" val="287353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739190" y="1966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9-4-3</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Kira says that lecturers are easier to 23 ______ than in her home country.</a:t>
            </a:r>
            <a:endParaRPr lang="zh-CN" altLang="en-US" sz="1800" dirty="0"/>
          </a:p>
        </p:txBody>
      </p:sp>
      <p:pic>
        <p:nvPicPr>
          <p:cNvPr id="4" name="15 (mp3cut.net)">
            <a:hlinkClick r:id="" action="ppaction://media"/>
            <a:extLst>
              <a:ext uri="{FF2B5EF4-FFF2-40B4-BE49-F238E27FC236}">
                <a16:creationId xmlns:a16="http://schemas.microsoft.com/office/drawing/2014/main" id="{21729B7D-4E86-4D1D-8DB8-3A4F89CF3A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70146" y="139464"/>
            <a:ext cx="720000" cy="720000"/>
          </a:xfrm>
          <a:prstGeom prst="rect">
            <a:avLst/>
          </a:prstGeom>
        </p:spPr>
      </p:pic>
    </p:spTree>
    <p:extLst>
      <p:ext uri="{BB962C8B-B14F-4D97-AF65-F5344CB8AC3E}">
        <p14:creationId xmlns:p14="http://schemas.microsoft.com/office/powerpoint/2010/main" val="168148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Kira says that lecturers are </a:t>
            </a:r>
            <a:r>
              <a:rPr lang="en-US" altLang="zh-CN" sz="1800" dirty="0">
                <a:solidFill>
                  <a:srgbClr val="FF0000"/>
                </a:solidFill>
              </a:rPr>
              <a:t>easier to 23 ______ </a:t>
            </a:r>
            <a:r>
              <a:rPr lang="en-US" altLang="zh-CN" sz="1800" dirty="0"/>
              <a:t>than </a:t>
            </a:r>
            <a:r>
              <a:rPr lang="en-US" altLang="zh-CN" sz="1800" dirty="0">
                <a:solidFill>
                  <a:srgbClr val="00B050"/>
                </a:solidFill>
              </a:rPr>
              <a:t>in her home country</a:t>
            </a:r>
            <a:r>
              <a:rPr lang="en-US" altLang="zh-CN" sz="1800" dirty="0"/>
              <a:t>.</a:t>
            </a:r>
            <a:endParaRPr lang="zh-CN" altLang="en-US" sz="1800" dirty="0"/>
          </a:p>
        </p:txBody>
      </p:sp>
      <p:sp>
        <p:nvSpPr>
          <p:cNvPr id="4" name="矩形 3">
            <a:extLst>
              <a:ext uri="{FF2B5EF4-FFF2-40B4-BE49-F238E27FC236}">
                <a16:creationId xmlns:a16="http://schemas.microsoft.com/office/drawing/2014/main" id="{03DEE36F-2E04-4C91-8873-B078B28FD537}"/>
              </a:ext>
            </a:extLst>
          </p:cNvPr>
          <p:cNvSpPr/>
          <p:nvPr/>
        </p:nvSpPr>
        <p:spPr>
          <a:xfrm>
            <a:off x="838200" y="3100079"/>
            <a:ext cx="10158663" cy="1477328"/>
          </a:xfrm>
          <a:prstGeom prst="rect">
            <a:avLst/>
          </a:prstGeom>
        </p:spPr>
        <p:txBody>
          <a:bodyPr wrap="square">
            <a:spAutoFit/>
          </a:bodyPr>
          <a:lstStyle/>
          <a:p>
            <a:r>
              <a:rPr lang="en-US" altLang="zh-CN" dirty="0"/>
              <a:t>PAUL: And what about the lecturers themselves? Are they essentially the same as </a:t>
            </a:r>
            <a:r>
              <a:rPr lang="en-US" altLang="zh-CN" dirty="0">
                <a:solidFill>
                  <a:srgbClr val="00B050"/>
                </a:solidFill>
              </a:rPr>
              <a:t>lecturers in your country</a:t>
            </a:r>
            <a:r>
              <a:rPr lang="en-US" altLang="zh-CN" dirty="0"/>
              <a:t>?</a:t>
            </a:r>
            <a:endParaRPr lang="zh-CN" altLang="zh-CN" dirty="0"/>
          </a:p>
          <a:p>
            <a:r>
              <a:rPr lang="en-US" altLang="zh-CN" dirty="0"/>
              <a:t>KIRA</a:t>
            </a:r>
            <a:r>
              <a:rPr lang="zh-CN" altLang="zh-CN" dirty="0"/>
              <a:t>：</a:t>
            </a:r>
            <a:r>
              <a:rPr lang="en-US" altLang="zh-CN" dirty="0"/>
              <a:t>Well actually, no. Here, </a:t>
            </a:r>
            <a:r>
              <a:rPr lang="en-US" altLang="zh-CN" dirty="0">
                <a:solidFill>
                  <a:srgbClr val="FF0000"/>
                </a:solidFill>
              </a:rPr>
              <a:t>they’re much easier to approach</a:t>
            </a:r>
            <a:r>
              <a:rPr lang="en-US" altLang="zh-CN" dirty="0"/>
              <a:t>. After every lecture you can go and ask them something you didn’t understand. Or you can make an appointment and talk to them. About anything in the course.</a:t>
            </a:r>
          </a:p>
        </p:txBody>
      </p:sp>
      <p:sp>
        <p:nvSpPr>
          <p:cNvPr id="6" name="标题 1">
            <a:extLst>
              <a:ext uri="{FF2B5EF4-FFF2-40B4-BE49-F238E27FC236}">
                <a16:creationId xmlns:a16="http://schemas.microsoft.com/office/drawing/2014/main" id="{59A45368-F97C-ED4B-9239-AF4AB52FE3C3}"/>
              </a:ext>
            </a:extLst>
          </p:cNvPr>
          <p:cNvSpPr txBox="1">
            <a:spLocks/>
          </p:cNvSpPr>
          <p:nvPr/>
        </p:nvSpPr>
        <p:spPr>
          <a:xfrm>
            <a:off x="2732346" y="1966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9-4-3</a:t>
            </a:r>
            <a:endParaRPr kumimoji="1" lang="zh-CN" altLang="en-US" sz="3600" dirty="0"/>
          </a:p>
        </p:txBody>
      </p:sp>
      <p:pic>
        <p:nvPicPr>
          <p:cNvPr id="7" name="15 (mp3cut.net)">
            <a:hlinkClick r:id="" action="ppaction://media"/>
            <a:extLst>
              <a:ext uri="{FF2B5EF4-FFF2-40B4-BE49-F238E27FC236}">
                <a16:creationId xmlns:a16="http://schemas.microsoft.com/office/drawing/2014/main" id="{CCD2B4F7-87CF-9544-BAD6-BC088F3142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70146" y="139464"/>
            <a:ext cx="720000" cy="720000"/>
          </a:xfrm>
          <a:prstGeom prst="rect">
            <a:avLst/>
          </a:prstGeom>
        </p:spPr>
      </p:pic>
    </p:spTree>
    <p:extLst>
      <p:ext uri="{BB962C8B-B14F-4D97-AF65-F5344CB8AC3E}">
        <p14:creationId xmlns:p14="http://schemas.microsoft.com/office/powerpoint/2010/main" val="404807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79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67000"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9-4-3</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Paul suggests that Kira may be more 24 ______ than when she was studying before.</a:t>
            </a:r>
            <a:endParaRPr lang="zh-CN" altLang="en-US" sz="1800" dirty="0"/>
          </a:p>
        </p:txBody>
      </p:sp>
      <p:pic>
        <p:nvPicPr>
          <p:cNvPr id="4" name="15 (mp3cut.net) (1)">
            <a:hlinkClick r:id="" action="ppaction://media"/>
            <a:extLst>
              <a:ext uri="{FF2B5EF4-FFF2-40B4-BE49-F238E27FC236}">
                <a16:creationId xmlns:a16="http://schemas.microsoft.com/office/drawing/2014/main" id="{1FAA6F11-8366-4B6F-BF57-A80B800C72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04800" y="101202"/>
            <a:ext cx="720000" cy="720000"/>
          </a:xfrm>
          <a:prstGeom prst="rect">
            <a:avLst/>
          </a:prstGeom>
        </p:spPr>
      </p:pic>
    </p:spTree>
    <p:extLst>
      <p:ext uri="{BB962C8B-B14F-4D97-AF65-F5344CB8AC3E}">
        <p14:creationId xmlns:p14="http://schemas.microsoft.com/office/powerpoint/2010/main" val="212080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3DEE36F-2E04-4C91-8873-B078B28FD537}"/>
              </a:ext>
            </a:extLst>
          </p:cNvPr>
          <p:cNvSpPr/>
          <p:nvPr/>
        </p:nvSpPr>
        <p:spPr>
          <a:xfrm>
            <a:off x="838200" y="3100079"/>
            <a:ext cx="10158663" cy="646331"/>
          </a:xfrm>
          <a:prstGeom prst="rect">
            <a:avLst/>
          </a:prstGeom>
        </p:spPr>
        <p:txBody>
          <a:bodyPr wrap="square">
            <a:spAutoFit/>
          </a:bodyPr>
          <a:lstStyle/>
          <a:p>
            <a:r>
              <a:rPr lang="en-US" altLang="zh-CN" dirty="0"/>
              <a:t>Maybe you found them different </a:t>
            </a:r>
            <a:r>
              <a:rPr lang="en-US" altLang="zh-CN" dirty="0">
                <a:solidFill>
                  <a:srgbClr val="FF0000"/>
                </a:solidFill>
              </a:rPr>
              <a:t>because you’re a more mature student now</a:t>
            </a:r>
            <a:r>
              <a:rPr lang="en-US" altLang="zh-CN" dirty="0"/>
              <a:t>, </a:t>
            </a:r>
            <a:r>
              <a:rPr lang="en-US" altLang="zh-CN" dirty="0">
                <a:solidFill>
                  <a:srgbClr val="00B050"/>
                </a:solidFill>
              </a:rPr>
              <a:t>whereas when you were studying in your country you were younger and not so assertive</a:t>
            </a:r>
            <a:r>
              <a:rPr lang="en-US" altLang="zh-CN" dirty="0"/>
              <a:t>.</a:t>
            </a:r>
          </a:p>
        </p:txBody>
      </p:sp>
      <p:sp>
        <p:nvSpPr>
          <p:cNvPr id="5" name="内容占位符 2">
            <a:extLst>
              <a:ext uri="{FF2B5EF4-FFF2-40B4-BE49-F238E27FC236}">
                <a16:creationId xmlns:a16="http://schemas.microsoft.com/office/drawing/2014/main" id="{9FA43ADD-66CA-4391-93A0-60A8EFC4B0E9}"/>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Paul suggests that Kira may </a:t>
            </a:r>
            <a:r>
              <a:rPr lang="en-US" altLang="zh-CN" sz="1800" dirty="0">
                <a:solidFill>
                  <a:srgbClr val="FF0000"/>
                </a:solidFill>
              </a:rPr>
              <a:t>be more 24 ______ </a:t>
            </a:r>
            <a:r>
              <a:rPr lang="en-US" altLang="zh-CN" sz="1800" dirty="0"/>
              <a:t>than </a:t>
            </a:r>
            <a:r>
              <a:rPr lang="en-US" altLang="zh-CN" sz="1800" dirty="0">
                <a:solidFill>
                  <a:srgbClr val="00B050"/>
                </a:solidFill>
              </a:rPr>
              <a:t>when she was studying before</a:t>
            </a:r>
            <a:r>
              <a:rPr lang="en-US" altLang="zh-CN" sz="1800" dirty="0"/>
              <a:t>.</a:t>
            </a:r>
            <a:endParaRPr lang="zh-CN" altLang="en-US" sz="1800" dirty="0"/>
          </a:p>
        </p:txBody>
      </p:sp>
      <p:sp>
        <p:nvSpPr>
          <p:cNvPr id="8" name="标题 1">
            <a:extLst>
              <a:ext uri="{FF2B5EF4-FFF2-40B4-BE49-F238E27FC236}">
                <a16:creationId xmlns:a16="http://schemas.microsoft.com/office/drawing/2014/main" id="{B43B48C6-21C5-7B40-9999-A75FE54F53D4}"/>
              </a:ext>
            </a:extLst>
          </p:cNvPr>
          <p:cNvSpPr txBox="1">
            <a:spLocks/>
          </p:cNvSpPr>
          <p:nvPr/>
        </p:nvSpPr>
        <p:spPr>
          <a:xfrm>
            <a:off x="2667000"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9-4-3</a:t>
            </a:r>
            <a:endParaRPr kumimoji="1" lang="zh-CN" altLang="en-US" sz="3600" dirty="0"/>
          </a:p>
        </p:txBody>
      </p:sp>
      <p:pic>
        <p:nvPicPr>
          <p:cNvPr id="9" name="15 (mp3cut.net) (1)">
            <a:hlinkClick r:id="" action="ppaction://media"/>
            <a:extLst>
              <a:ext uri="{FF2B5EF4-FFF2-40B4-BE49-F238E27FC236}">
                <a16:creationId xmlns:a16="http://schemas.microsoft.com/office/drawing/2014/main" id="{F4A72475-AF96-1342-A1A0-97C15B2AC0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04800" y="101202"/>
            <a:ext cx="720000" cy="720000"/>
          </a:xfrm>
          <a:prstGeom prst="rect">
            <a:avLst/>
          </a:prstGeom>
        </p:spPr>
      </p:pic>
    </p:spTree>
    <p:extLst>
      <p:ext uri="{BB962C8B-B14F-4D97-AF65-F5344CB8AC3E}">
        <p14:creationId xmlns:p14="http://schemas.microsoft.com/office/powerpoint/2010/main" val="335350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1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9"/>
                </p:tgtEl>
              </p:cMediaNode>
            </p:audio>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790050-1406-4C40-8112-6CABCB4C3E73}"/>
              </a:ext>
            </a:extLst>
          </p:cNvPr>
          <p:cNvSpPr/>
          <p:nvPr/>
        </p:nvSpPr>
        <p:spPr>
          <a:xfrm>
            <a:off x="2912533" y="2659559"/>
            <a:ext cx="6096000" cy="1015663"/>
          </a:xfrm>
          <a:prstGeom prst="rect">
            <a:avLst/>
          </a:prstGeom>
        </p:spPr>
        <p:txBody>
          <a:bodyPr>
            <a:spAutoFit/>
          </a:bodyPr>
          <a:lstStyle/>
          <a:p>
            <a:pPr algn="ctr"/>
            <a:r>
              <a:rPr kumimoji="1" lang="zh-CN" altLang="en-US" sz="6000" dirty="0">
                <a:latin typeface="Microsoft YaHei" panose="020B0503020204020204" pitchFamily="34" charset="-122"/>
                <a:ea typeface="Microsoft YaHei" panose="020B0503020204020204" pitchFamily="34" charset="-122"/>
              </a:rPr>
              <a:t>学术场景</a:t>
            </a:r>
            <a:r>
              <a:rPr kumimoji="1" lang="en-US" altLang="zh-CN" sz="6000" dirty="0">
                <a:latin typeface="Microsoft YaHei" panose="020B0503020204020204" pitchFamily="34" charset="-122"/>
                <a:ea typeface="Microsoft YaHei" panose="020B0503020204020204" pitchFamily="34" charset="-122"/>
              </a:rPr>
              <a:t>-</a:t>
            </a:r>
            <a:r>
              <a:rPr kumimoji="1" lang="zh-CN" altLang="en-US" sz="6000" dirty="0">
                <a:latin typeface="Microsoft YaHei" panose="020B0503020204020204" pitchFamily="34" charset="-122"/>
                <a:ea typeface="Microsoft YaHei" panose="020B0503020204020204" pitchFamily="34" charset="-122"/>
              </a:rPr>
              <a:t>讲座</a:t>
            </a:r>
            <a:endParaRPr kumimoji="1" lang="en-US" altLang="zh-CN" sz="6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98183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6770726-6D87-A545-97CC-80D9E6FB19C4}"/>
              </a:ext>
            </a:extLst>
          </p:cNvPr>
          <p:cNvSpPr txBox="1">
            <a:spLocks/>
          </p:cNvSpPr>
          <p:nvPr/>
        </p:nvSpPr>
        <p:spPr>
          <a:xfrm>
            <a:off x="2703094" y="10043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7-2-4</a:t>
            </a:r>
            <a:endParaRPr kumimoji="1" lang="zh-CN" altLang="en-US" sz="3600" dirty="0"/>
          </a:p>
        </p:txBody>
      </p:sp>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609600" y="1532731"/>
            <a:ext cx="10972800" cy="18962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rgbClr val="000000"/>
                </a:solidFill>
                <a:latin typeface="Arial" panose="020B0604020202020204" pitchFamily="34" charset="0"/>
              </a:rPr>
              <a:t>mixed-handed players found to be much more 37………… than others</a:t>
            </a: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pic>
        <p:nvPicPr>
          <p:cNvPr id="6" name="在线媒体 1" descr="7-2-4q37.mp3">
            <a:hlinkClick r:id="" action="ppaction://media"/>
            <a:extLst>
              <a:ext uri="{FF2B5EF4-FFF2-40B4-BE49-F238E27FC236}">
                <a16:creationId xmlns:a16="http://schemas.microsoft.com/office/drawing/2014/main" id="{8A9B6C09-BE47-F749-A365-76C4A16921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48094" y="-49589"/>
            <a:ext cx="812800" cy="812800"/>
          </a:xfrm>
          <a:prstGeom prst="rect">
            <a:avLst/>
          </a:prstGeom>
        </p:spPr>
      </p:pic>
    </p:spTree>
    <p:extLst>
      <p:ext uri="{BB962C8B-B14F-4D97-AF65-F5344CB8AC3E}">
        <p14:creationId xmlns:p14="http://schemas.microsoft.com/office/powerpoint/2010/main" val="115303641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635000" y="1892238"/>
            <a:ext cx="10972800" cy="18962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rgbClr val="000000"/>
                </a:solidFill>
                <a:latin typeface="Arial" panose="020B0604020202020204" pitchFamily="34" charset="0"/>
              </a:rPr>
              <a:t>mixed-handed players found to be </a:t>
            </a:r>
            <a:r>
              <a:rPr lang="en-US" altLang="zh-CN" sz="1800" b="1" dirty="0">
                <a:solidFill>
                  <a:srgbClr val="FF0000"/>
                </a:solidFill>
              </a:rPr>
              <a:t>much more 37………… than </a:t>
            </a:r>
            <a:r>
              <a:rPr lang="en-US" altLang="zh-CN" sz="1800" dirty="0">
                <a:solidFill>
                  <a:srgbClr val="000000"/>
                </a:solidFill>
                <a:latin typeface="Arial" panose="020B0604020202020204" pitchFamily="34" charset="0"/>
              </a:rPr>
              <a:t>others</a:t>
            </a: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D1ECCCBB-D80C-BD46-8460-0588B1724B70}"/>
              </a:ext>
            </a:extLst>
          </p:cNvPr>
          <p:cNvSpPr/>
          <p:nvPr/>
        </p:nvSpPr>
        <p:spPr>
          <a:xfrm>
            <a:off x="584200" y="2920577"/>
            <a:ext cx="10158663" cy="867930"/>
          </a:xfrm>
          <a:prstGeom prst="rect">
            <a:avLst/>
          </a:prstGeom>
        </p:spPr>
        <p:txBody>
          <a:bodyPr wrap="square">
            <a:spAutoFit/>
          </a:bodyPr>
          <a:lstStyle/>
          <a:p>
            <a:pPr>
              <a:lnSpc>
                <a:spcPct val="90000"/>
              </a:lnSpc>
              <a:spcBef>
                <a:spcPts val="1000"/>
              </a:spcBef>
            </a:pPr>
            <a:r>
              <a:rPr lang="en-US" altLang="zh-CN" dirty="0">
                <a:solidFill>
                  <a:srgbClr val="000000"/>
                </a:solidFill>
                <a:latin typeface="Arial" panose="020B0604020202020204" pitchFamily="34" charset="0"/>
              </a:rPr>
              <a:t>An interesting finding is that mixed-handed hockey players </a:t>
            </a:r>
            <a:r>
              <a:rPr lang="en-US" altLang="zh-CN" b="1" dirty="0">
                <a:solidFill>
                  <a:srgbClr val="FF0000"/>
                </a:solidFill>
              </a:rPr>
              <a:t>were significantly more confident </a:t>
            </a:r>
            <a:r>
              <a:rPr lang="en-US" altLang="zh-CN" dirty="0">
                <a:solidFill>
                  <a:srgbClr val="000000"/>
                </a:solidFill>
                <a:latin typeface="Arial" panose="020B0604020202020204" pitchFamily="34" charset="0"/>
              </a:rPr>
              <a:t>than their single-handed counterparts.</a:t>
            </a:r>
          </a:p>
          <a:p>
            <a:r>
              <a:rPr lang="en-US" altLang="zh-CN" dirty="0">
                <a:solidFill>
                  <a:srgbClr val="000000"/>
                </a:solidFill>
                <a:latin typeface="Arial" panose="020B0604020202020204" pitchFamily="34" charset="0"/>
              </a:rPr>
              <a:t>. </a:t>
            </a:r>
          </a:p>
        </p:txBody>
      </p:sp>
      <p:sp>
        <p:nvSpPr>
          <p:cNvPr id="7" name="标题 1">
            <a:extLst>
              <a:ext uri="{FF2B5EF4-FFF2-40B4-BE49-F238E27FC236}">
                <a16:creationId xmlns:a16="http://schemas.microsoft.com/office/drawing/2014/main" id="{70C7895A-81B4-BF4B-825B-9B5C5A846B63}"/>
              </a:ext>
            </a:extLst>
          </p:cNvPr>
          <p:cNvSpPr txBox="1">
            <a:spLocks/>
          </p:cNvSpPr>
          <p:nvPr/>
        </p:nvSpPr>
        <p:spPr>
          <a:xfrm>
            <a:off x="2703094" y="10043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7-2-4</a:t>
            </a:r>
            <a:endParaRPr kumimoji="1" lang="zh-CN" altLang="en-US" sz="3600" dirty="0"/>
          </a:p>
        </p:txBody>
      </p:sp>
      <p:pic>
        <p:nvPicPr>
          <p:cNvPr id="8" name="在线媒体 1" descr="7-2-4q37.mp3">
            <a:hlinkClick r:id="" action="ppaction://media"/>
            <a:extLst>
              <a:ext uri="{FF2B5EF4-FFF2-40B4-BE49-F238E27FC236}">
                <a16:creationId xmlns:a16="http://schemas.microsoft.com/office/drawing/2014/main" id="{FD00B899-54DF-2F44-99BB-0533F71959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48094" y="-49589"/>
            <a:ext cx="812800" cy="812800"/>
          </a:xfrm>
          <a:prstGeom prst="rect">
            <a:avLst/>
          </a:prstGeom>
        </p:spPr>
      </p:pic>
    </p:spTree>
    <p:extLst>
      <p:ext uri="{BB962C8B-B14F-4D97-AF65-F5344CB8AC3E}">
        <p14:creationId xmlns:p14="http://schemas.microsoft.com/office/powerpoint/2010/main" val="252049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6770726-6D87-A545-97CC-80D9E6FB19C4}"/>
              </a:ext>
            </a:extLst>
          </p:cNvPr>
          <p:cNvSpPr txBox="1">
            <a:spLocks/>
          </p:cNvSpPr>
          <p:nvPr/>
        </p:nvSpPr>
        <p:spPr>
          <a:xfrm>
            <a:off x="2558716" y="8839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7-2-4</a:t>
            </a:r>
            <a:endParaRPr kumimoji="1" lang="zh-CN" altLang="en-US" sz="3600" dirty="0"/>
          </a:p>
        </p:txBody>
      </p:sp>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609600" y="1253331"/>
            <a:ext cx="10972800" cy="18962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solidFill>
                <a:srgbClr val="000000"/>
              </a:solidFill>
              <a:latin typeface="Arial" panose="020B0604020202020204" pitchFamily="34" charset="0"/>
            </a:endParaRPr>
          </a:p>
          <a:p>
            <a:pPr marL="0" indent="0">
              <a:buNone/>
            </a:pPr>
            <a:r>
              <a:rPr lang="en-US" altLang="zh-CN" sz="1800" dirty="0">
                <a:solidFill>
                  <a:srgbClr val="000000"/>
                </a:solidFill>
                <a:latin typeface="Arial" panose="020B0604020202020204" pitchFamily="34" charset="0"/>
              </a:rPr>
              <a:t>gives a larger relevant field of 38…………</a:t>
            </a: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pic>
        <p:nvPicPr>
          <p:cNvPr id="2" name="在线媒体 1" descr="7-2-4q38.mp3">
            <a:hlinkClick r:id="" action="ppaction://media"/>
            <a:extLst>
              <a:ext uri="{FF2B5EF4-FFF2-40B4-BE49-F238E27FC236}">
                <a16:creationId xmlns:a16="http://schemas.microsoft.com/office/drawing/2014/main" id="{197BE176-E58A-F948-9E35-C7C5FFD05D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3468" y="-61620"/>
            <a:ext cx="812800" cy="812800"/>
          </a:xfrm>
          <a:prstGeom prst="rect">
            <a:avLst/>
          </a:prstGeom>
        </p:spPr>
      </p:pic>
    </p:spTree>
    <p:extLst>
      <p:ext uri="{BB962C8B-B14F-4D97-AF65-F5344CB8AC3E}">
        <p14:creationId xmlns:p14="http://schemas.microsoft.com/office/powerpoint/2010/main" val="24435310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04370" y="1309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a:t>
            </a:r>
            <a:r>
              <a:rPr kumimoji="1" lang="zh-CN" altLang="en-US" sz="3600" dirty="0">
                <a:solidFill>
                  <a:srgbClr val="00B050"/>
                </a:solidFill>
              </a:rPr>
              <a:t>上</a:t>
            </a:r>
            <a:r>
              <a:rPr kumimoji="1" lang="zh-CN" altLang="en-US" sz="3600" dirty="0">
                <a:solidFill>
                  <a:srgbClr val="FF0000"/>
                </a:solidFill>
              </a:rPr>
              <a:t>下</a:t>
            </a:r>
            <a:r>
              <a:rPr kumimoji="1" lang="zh-CN" altLang="en-US" sz="3600" dirty="0"/>
              <a:t>义关系  </a:t>
            </a:r>
            <a:r>
              <a:rPr lang="en-US" altLang="zh-CN" sz="3600" dirty="0"/>
              <a:t>7-4-1 Q4</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zh-CN" altLang="en-US" sz="1800" b="1" dirty="0"/>
              <a:t>　●</a:t>
            </a:r>
            <a:r>
              <a:rPr lang="en-US" altLang="zh-CN" sz="1800" b="1" dirty="0"/>
              <a:t>Course enrolled in</a:t>
            </a:r>
            <a:r>
              <a:rPr lang="en-US" altLang="zh-CN" sz="1800" dirty="0"/>
              <a:t>:     4 …………</a:t>
            </a:r>
          </a:p>
          <a:p>
            <a:pPr marL="0" indent="0">
              <a:buNone/>
            </a:pPr>
            <a:endParaRPr kumimoji="1" lang="en-US" altLang="zh-CN" sz="1800" dirty="0"/>
          </a:p>
          <a:p>
            <a:pPr marL="0" indent="0">
              <a:buNone/>
            </a:pPr>
            <a:endParaRPr kumimoji="1" lang="en-US" altLang="zh-CN" sz="1800" dirty="0"/>
          </a:p>
        </p:txBody>
      </p:sp>
      <p:pic>
        <p:nvPicPr>
          <p:cNvPr id="4" name="Track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74069" y="71437"/>
            <a:ext cx="609600" cy="609600"/>
          </a:xfrm>
          <a:prstGeom prst="rect">
            <a:avLst/>
          </a:prstGeom>
        </p:spPr>
      </p:pic>
    </p:spTree>
    <p:extLst>
      <p:ext uri="{BB962C8B-B14F-4D97-AF65-F5344CB8AC3E}">
        <p14:creationId xmlns:p14="http://schemas.microsoft.com/office/powerpoint/2010/main" val="23814564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609600" y="1253331"/>
            <a:ext cx="10972800" cy="18962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solidFill>
                <a:srgbClr val="000000"/>
              </a:solidFill>
              <a:latin typeface="Arial" panose="020B0604020202020204" pitchFamily="34" charset="0"/>
            </a:endParaRPr>
          </a:p>
          <a:p>
            <a:pPr marL="0" indent="0">
              <a:buNone/>
            </a:pPr>
            <a:r>
              <a:rPr lang="en-US" altLang="zh-CN" sz="1800" dirty="0">
                <a:solidFill>
                  <a:srgbClr val="000000"/>
                </a:solidFill>
                <a:latin typeface="Arial" panose="020B0604020202020204" pitchFamily="34" charset="0"/>
              </a:rPr>
              <a:t>gives a </a:t>
            </a:r>
            <a:r>
              <a:rPr lang="en-US" altLang="zh-CN" sz="1800" b="1" dirty="0">
                <a:solidFill>
                  <a:srgbClr val="FF0000"/>
                </a:solidFill>
              </a:rPr>
              <a:t>larger </a:t>
            </a:r>
            <a:r>
              <a:rPr lang="en-US" altLang="zh-CN" sz="1800" dirty="0">
                <a:solidFill>
                  <a:srgbClr val="000000"/>
                </a:solidFill>
                <a:latin typeface="Arial" panose="020B0604020202020204" pitchFamily="34" charset="0"/>
              </a:rPr>
              <a:t>relevant field of 38…………</a:t>
            </a:r>
          </a:p>
          <a:p>
            <a:pPr marL="0" indent="0">
              <a:buFont typeface="Arial" panose="020B0604020202020204" pitchFamily="34" charset="0"/>
              <a:buNone/>
            </a:pPr>
            <a:endParaRPr lang="zh-CN" altLang="zh-CN" sz="1800" dirty="0"/>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06E87DF7-E07C-E249-A2DF-51863B8DEA56}"/>
              </a:ext>
            </a:extLst>
          </p:cNvPr>
          <p:cNvSpPr/>
          <p:nvPr/>
        </p:nvSpPr>
        <p:spPr>
          <a:xfrm>
            <a:off x="584200" y="2920577"/>
            <a:ext cx="10158663" cy="867930"/>
          </a:xfrm>
          <a:prstGeom prst="rect">
            <a:avLst/>
          </a:prstGeom>
        </p:spPr>
        <p:txBody>
          <a:bodyPr wrap="square">
            <a:spAutoFit/>
          </a:bodyPr>
          <a:lstStyle/>
          <a:p>
            <a:pPr>
              <a:lnSpc>
                <a:spcPct val="90000"/>
              </a:lnSpc>
              <a:spcBef>
                <a:spcPts val="1000"/>
              </a:spcBef>
            </a:pPr>
            <a:r>
              <a:rPr lang="en-US" altLang="zh-CN" dirty="0">
                <a:solidFill>
                  <a:srgbClr val="000000"/>
                </a:solidFill>
                <a:latin typeface="Arial" panose="020B0604020202020204" pitchFamily="34" charset="0"/>
              </a:rPr>
              <a:t>Here the important thing is to have the dominant hand and eye on the one side. This means that there is a </a:t>
            </a:r>
            <a:r>
              <a:rPr lang="en-US" altLang="zh-CN" b="1" dirty="0">
                <a:solidFill>
                  <a:srgbClr val="FF0000"/>
                </a:solidFill>
              </a:rPr>
              <a:t>bigger</a:t>
            </a:r>
            <a:r>
              <a:rPr lang="en-US" altLang="zh-CN" dirty="0">
                <a:solidFill>
                  <a:srgbClr val="000000"/>
                </a:solidFill>
                <a:latin typeface="Arial" panose="020B0604020202020204" pitchFamily="34" charset="0"/>
              </a:rPr>
              <a:t> area of vision on the side where most of the action occurs. </a:t>
            </a:r>
          </a:p>
          <a:p>
            <a:r>
              <a:rPr lang="en-US" altLang="zh-CN" dirty="0">
                <a:solidFill>
                  <a:srgbClr val="000000"/>
                </a:solidFill>
                <a:latin typeface="Arial" panose="020B0604020202020204" pitchFamily="34" charset="0"/>
              </a:rPr>
              <a:t>. </a:t>
            </a:r>
          </a:p>
        </p:txBody>
      </p:sp>
      <p:sp>
        <p:nvSpPr>
          <p:cNvPr id="8" name="标题 1">
            <a:extLst>
              <a:ext uri="{FF2B5EF4-FFF2-40B4-BE49-F238E27FC236}">
                <a16:creationId xmlns:a16="http://schemas.microsoft.com/office/drawing/2014/main" id="{49D20B17-FAEE-AB4B-9993-2B56930DD133}"/>
              </a:ext>
            </a:extLst>
          </p:cNvPr>
          <p:cNvSpPr txBox="1">
            <a:spLocks/>
          </p:cNvSpPr>
          <p:nvPr/>
        </p:nvSpPr>
        <p:spPr>
          <a:xfrm>
            <a:off x="2558716" y="8839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7-2-4</a:t>
            </a:r>
            <a:endParaRPr kumimoji="1" lang="zh-CN" altLang="en-US" sz="3600" dirty="0"/>
          </a:p>
        </p:txBody>
      </p:sp>
      <p:pic>
        <p:nvPicPr>
          <p:cNvPr id="9" name="在线媒体 1" descr="7-2-4q38.mp3">
            <a:hlinkClick r:id="" action="ppaction://media"/>
            <a:extLst>
              <a:ext uri="{FF2B5EF4-FFF2-40B4-BE49-F238E27FC236}">
                <a16:creationId xmlns:a16="http://schemas.microsoft.com/office/drawing/2014/main" id="{57E24EA7-C71B-4A48-98F5-83A5C96FF2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3468" y="-61620"/>
            <a:ext cx="812800" cy="812800"/>
          </a:xfrm>
          <a:prstGeom prst="rect">
            <a:avLst/>
          </a:prstGeom>
        </p:spPr>
      </p:pic>
    </p:spTree>
    <p:extLst>
      <p:ext uri="{BB962C8B-B14F-4D97-AF65-F5344CB8AC3E}">
        <p14:creationId xmlns:p14="http://schemas.microsoft.com/office/powerpoint/2010/main" val="307497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 fill="hold" display="0">
                  <p:stCondLst>
                    <p:cond delay="indefinite"/>
                  </p:stCondLst>
                  <p:endCondLst>
                    <p:cond evt="onStopAudio" delay="0">
                      <p:tgtEl>
                        <p:sldTgt/>
                      </p:tgtEl>
                    </p:cond>
                  </p:endCondLst>
                </p:cTn>
                <p:tgtEl>
                  <p:spTgt spid="9"/>
                </p:tgtEl>
              </p:cMediaNode>
            </p:audio>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6F426-C42B-DE49-9C3A-3EDF5A2826F9}"/>
              </a:ext>
            </a:extLst>
          </p:cNvPr>
          <p:cNvSpPr txBox="1">
            <a:spLocks/>
          </p:cNvSpPr>
          <p:nvPr/>
        </p:nvSpPr>
        <p:spPr>
          <a:xfrm>
            <a:off x="2703095" y="10043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a:t>
            </a:r>
            <a:r>
              <a:rPr kumimoji="1" lang="zh-CN" altLang="en-US" sz="3600" dirty="0">
                <a:solidFill>
                  <a:prstClr val="black"/>
                </a:solidFill>
              </a:rPr>
              <a:t>比较</a:t>
            </a: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矩形 2">
            <a:extLst>
              <a:ext uri="{FF2B5EF4-FFF2-40B4-BE49-F238E27FC236}">
                <a16:creationId xmlns:a16="http://schemas.microsoft.com/office/drawing/2014/main" id="{6E4366C8-B600-F243-A71C-34D338E3B8A8}"/>
              </a:ext>
            </a:extLst>
          </p:cNvPr>
          <p:cNvSpPr/>
          <p:nvPr/>
        </p:nvSpPr>
        <p:spPr>
          <a:xfrm>
            <a:off x="838200" y="1690688"/>
            <a:ext cx="7449475" cy="461665"/>
          </a:xfrm>
          <a:prstGeom prst="rect">
            <a:avLst/>
          </a:prstGeom>
        </p:spPr>
        <p:txBody>
          <a:bodyPr wrap="none">
            <a:spAutoFit/>
          </a:bodyPr>
          <a:lstStyle/>
          <a:p>
            <a:r>
              <a:rPr lang="en-US" altLang="zh-CN" sz="2400" kern="100" dirty="0">
                <a:latin typeface="Arial" panose="020B0604020202020204" pitchFamily="34" charset="0"/>
                <a:ea typeface="DengXian" panose="02010600030101010101" pitchFamily="2" charset="-122"/>
              </a:rPr>
              <a:t>environmental changes led to higher 38.....................</a:t>
            </a:r>
            <a:r>
              <a:rPr lang="zh-CN" altLang="zh-CN" sz="2400" dirty="0"/>
              <a:t> </a:t>
            </a:r>
            <a:endParaRPr lang="zh-CN" altLang="en-US" sz="2400" dirty="0"/>
          </a:p>
        </p:txBody>
      </p:sp>
      <p:pic>
        <p:nvPicPr>
          <p:cNvPr id="4" name="Test 4 Section4.mp3" descr="Test 4 Section4.mp3">
            <a:hlinkClick r:id="" action="ppaction://media"/>
            <a:extLst>
              <a:ext uri="{FF2B5EF4-FFF2-40B4-BE49-F238E27FC236}">
                <a16:creationId xmlns:a16="http://schemas.microsoft.com/office/drawing/2014/main" id="{0D7111F5-2790-3144-AAA8-A32E668D8E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17347" y="-80742"/>
            <a:ext cx="843548" cy="843548"/>
          </a:xfrm>
          <a:prstGeom prst="rect">
            <a:avLst/>
          </a:prstGeom>
        </p:spPr>
      </p:pic>
    </p:spTree>
    <p:extLst>
      <p:ext uri="{BB962C8B-B14F-4D97-AF65-F5344CB8AC3E}">
        <p14:creationId xmlns:p14="http://schemas.microsoft.com/office/powerpoint/2010/main" val="5511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6F426-C42B-DE49-9C3A-3EDF5A2826F9}"/>
              </a:ext>
            </a:extLst>
          </p:cNvPr>
          <p:cNvSpPr txBox="1">
            <a:spLocks/>
          </p:cNvSpPr>
          <p:nvPr/>
        </p:nvSpPr>
        <p:spPr>
          <a:xfrm>
            <a:off x="2618874" y="1640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题干</a:t>
            </a:r>
            <a:r>
              <a:rPr kumimoji="1" lang="zh-CN" altLang="en-US" sz="3600" dirty="0">
                <a:solidFill>
                  <a:prstClr val="black"/>
                </a:solidFill>
              </a:rPr>
              <a:t>比较</a:t>
            </a:r>
            <a:r>
              <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关系 </a:t>
            </a:r>
            <a:r>
              <a:rPr kumimoji="1" lang="en-US" altLang="zh-CN"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rPr>
              <a:t>8-4-4</a:t>
            </a:r>
            <a:endParaRPr kumimoji="1" lang="zh-CN" altLang="en-US" sz="3600" b="0" i="0" u="none" strike="noStrike" kern="1200" cap="none" spc="0" normalizeH="0" baseline="0" noProof="0" dirty="0">
              <a:ln>
                <a:noFill/>
              </a:ln>
              <a:solidFill>
                <a:prstClr val="black"/>
              </a:solidFill>
              <a:effectLst/>
              <a:uLnTx/>
              <a:uFillTx/>
              <a:latin typeface="Arial Black" panose="020B0A04020102020204"/>
              <a:ea typeface="微软雅黑" panose="020B0503020204020204" pitchFamily="34" charset="-122"/>
              <a:cs typeface="+mj-cs"/>
            </a:endParaRPr>
          </a:p>
        </p:txBody>
      </p:sp>
      <p:sp>
        <p:nvSpPr>
          <p:cNvPr id="3" name="矩形 2">
            <a:extLst>
              <a:ext uri="{FF2B5EF4-FFF2-40B4-BE49-F238E27FC236}">
                <a16:creationId xmlns:a16="http://schemas.microsoft.com/office/drawing/2014/main" id="{6E4366C8-B600-F243-A71C-34D338E3B8A8}"/>
              </a:ext>
            </a:extLst>
          </p:cNvPr>
          <p:cNvSpPr/>
          <p:nvPr/>
        </p:nvSpPr>
        <p:spPr>
          <a:xfrm>
            <a:off x="838200" y="1690688"/>
            <a:ext cx="7449475" cy="461665"/>
          </a:xfrm>
          <a:prstGeom prst="rect">
            <a:avLst/>
          </a:prstGeom>
        </p:spPr>
        <p:txBody>
          <a:bodyPr wrap="none">
            <a:spAutoFit/>
          </a:bodyPr>
          <a:lstStyle/>
          <a:p>
            <a:r>
              <a:rPr lang="en-US" altLang="zh-CN" sz="2400" kern="100" dirty="0">
                <a:latin typeface="Arial" panose="020B0604020202020204" pitchFamily="34" charset="0"/>
                <a:ea typeface="DengXian" panose="02010600030101010101" pitchFamily="2" charset="-122"/>
              </a:rPr>
              <a:t>environmental changes led to </a:t>
            </a:r>
            <a:r>
              <a:rPr lang="en-US" altLang="zh-CN" sz="2400" kern="100" dirty="0">
                <a:solidFill>
                  <a:srgbClr val="92D050"/>
                </a:solidFill>
                <a:latin typeface="Arial" panose="020B0604020202020204" pitchFamily="34" charset="0"/>
                <a:ea typeface="DengXian" panose="02010600030101010101" pitchFamily="2" charset="-122"/>
              </a:rPr>
              <a:t>higher</a:t>
            </a:r>
            <a:r>
              <a:rPr lang="en-US" altLang="zh-CN" sz="2400" kern="100" dirty="0">
                <a:latin typeface="Arial" panose="020B0604020202020204" pitchFamily="34" charset="0"/>
                <a:ea typeface="DengXian" panose="02010600030101010101" pitchFamily="2" charset="-122"/>
              </a:rPr>
              <a:t> 38.....................</a:t>
            </a:r>
            <a:r>
              <a:rPr lang="zh-CN" altLang="zh-CN" sz="2400" dirty="0"/>
              <a:t> </a:t>
            </a:r>
            <a:endParaRPr lang="zh-CN" altLang="en-US" sz="2400" dirty="0"/>
          </a:p>
        </p:txBody>
      </p:sp>
      <p:pic>
        <p:nvPicPr>
          <p:cNvPr id="4" name="Test 4 Section4.mp3" descr="Test 4 Section4.mp3">
            <a:hlinkClick r:id="" action="ppaction://media"/>
            <a:extLst>
              <a:ext uri="{FF2B5EF4-FFF2-40B4-BE49-F238E27FC236}">
                <a16:creationId xmlns:a16="http://schemas.microsoft.com/office/drawing/2014/main" id="{0D7111F5-2790-3144-AAA8-A32E668D8E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97295" y="0"/>
            <a:ext cx="675106" cy="675106"/>
          </a:xfrm>
          <a:prstGeom prst="rect">
            <a:avLst/>
          </a:prstGeom>
        </p:spPr>
      </p:pic>
      <p:sp>
        <p:nvSpPr>
          <p:cNvPr id="5" name="矩形 4">
            <a:extLst>
              <a:ext uri="{FF2B5EF4-FFF2-40B4-BE49-F238E27FC236}">
                <a16:creationId xmlns:a16="http://schemas.microsoft.com/office/drawing/2014/main" id="{21A1594B-4F22-8C47-AC4E-6B319B4543D8}"/>
              </a:ext>
            </a:extLst>
          </p:cNvPr>
          <p:cNvSpPr/>
          <p:nvPr/>
        </p:nvSpPr>
        <p:spPr>
          <a:xfrm>
            <a:off x="776308" y="3477916"/>
            <a:ext cx="10373139" cy="646331"/>
          </a:xfrm>
          <a:prstGeom prst="rect">
            <a:avLst/>
          </a:prstGeom>
        </p:spPr>
        <p:txBody>
          <a:bodyPr wrap="square">
            <a:spAutoFit/>
          </a:bodyPr>
          <a:lstStyle/>
          <a:p>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The Yam period coincided with the end of the last ice age. This brought about tremendous change in the environment, </a:t>
            </a:r>
            <a:r>
              <a:rPr lang="en-US" altLang="zh-CN" dirty="0">
                <a:solidFill>
                  <a:srgbClr val="92D050"/>
                </a:solidFill>
                <a:latin typeface="Arial" panose="020B0604020202020204" pitchFamily="34" charset="0"/>
                <a:ea typeface="DengXian" panose="02010600030101010101" pitchFamily="2" charset="-122"/>
                <a:cs typeface="DengXian" panose="02010600030101010101" pitchFamily="2" charset="-122"/>
              </a:rPr>
              <a:t>with the</a:t>
            </a:r>
            <a:r>
              <a:rPr lang="en-US" altLang="zh-CN" dirty="0">
                <a:solidFill>
                  <a:srgbClr val="92D050"/>
                </a:solidFill>
                <a:uFill>
                  <a:solidFill>
                    <a:srgbClr val="000000"/>
                  </a:solidFill>
                </a:uFill>
                <a:latin typeface="Arial" panose="020B0604020202020204" pitchFamily="34" charset="0"/>
                <a:ea typeface="DengXian" panose="02010600030101010101" pitchFamily="2" charset="-122"/>
                <a:cs typeface="DengXian" panose="02010600030101010101" pitchFamily="2" charset="-122"/>
              </a:rPr>
              <a:t> sea levels rising</a:t>
            </a:r>
            <a:r>
              <a:rPr lang="en-US" altLang="zh-CN" dirty="0">
                <a:solidFill>
                  <a:srgbClr val="000000"/>
                </a:solidFill>
                <a:latin typeface="Arial" panose="020B0604020202020204" pitchFamily="34" charset="0"/>
                <a:ea typeface="DengXian" panose="02010600030101010101" pitchFamily="2" charset="-122"/>
                <a:cs typeface="DengXian" panose="02010600030101010101" pitchFamily="2" charset="-122"/>
              </a:rPr>
              <a:t>(Q38), and creeping steadily inland. </a:t>
            </a:r>
            <a:endParaRPr lang="zh-CN" altLang="en-US" dirty="0"/>
          </a:p>
        </p:txBody>
      </p:sp>
    </p:spTree>
    <p:extLst>
      <p:ext uri="{BB962C8B-B14F-4D97-AF65-F5344CB8AC3E}">
        <p14:creationId xmlns:p14="http://schemas.microsoft.com/office/powerpoint/2010/main" val="289558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F65A-73CA-4248-8E65-47FFF9BABFFB}"/>
              </a:ext>
            </a:extLst>
          </p:cNvPr>
          <p:cNvSpPr txBox="1">
            <a:spLocks/>
          </p:cNvSpPr>
          <p:nvPr/>
        </p:nvSpPr>
        <p:spPr>
          <a:xfrm>
            <a:off x="2606843"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9-3-4</a:t>
            </a:r>
            <a:endParaRPr kumimoji="1" lang="zh-CN" altLang="en-US" sz="3600" dirty="0"/>
          </a:p>
        </p:txBody>
      </p:sp>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t>In future, the house may produce more 36 ______ than it needs.</a:t>
            </a:r>
            <a:endParaRPr lang="zh-CN" altLang="en-US" sz="1800" dirty="0"/>
          </a:p>
        </p:txBody>
      </p:sp>
      <p:pic>
        <p:nvPicPr>
          <p:cNvPr id="5" name="12 (mp3cut.net) (1)">
            <a:hlinkClick r:id="" action="ppaction://media"/>
            <a:extLst>
              <a:ext uri="{FF2B5EF4-FFF2-40B4-BE49-F238E27FC236}">
                <a16:creationId xmlns:a16="http://schemas.microsoft.com/office/drawing/2014/main" id="{4A483EB1-2688-470F-96AD-67DF28A866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44643" y="0"/>
            <a:ext cx="720000" cy="720000"/>
          </a:xfrm>
          <a:prstGeom prst="rect">
            <a:avLst/>
          </a:prstGeom>
        </p:spPr>
      </p:pic>
    </p:spTree>
    <p:extLst>
      <p:ext uri="{BB962C8B-B14F-4D97-AF65-F5344CB8AC3E}">
        <p14:creationId xmlns:p14="http://schemas.microsoft.com/office/powerpoint/2010/main" val="285003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FFD847-C1C3-C24A-B872-B02CD6C7C437}"/>
              </a:ext>
            </a:extLst>
          </p:cNvPr>
          <p:cNvSpPr txBox="1">
            <a:spLocks/>
          </p:cNvSpPr>
          <p:nvPr/>
        </p:nvSpPr>
        <p:spPr>
          <a:xfrm>
            <a:off x="838200" y="1825625"/>
            <a:ext cx="11023600" cy="1068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dirty="0"/>
          </a:p>
          <a:p>
            <a:pPr marL="0" indent="0">
              <a:buNone/>
            </a:pPr>
            <a:r>
              <a:rPr lang="en-US" altLang="zh-CN" sz="1800" dirty="0"/>
              <a:t>In future, the house may produce </a:t>
            </a:r>
            <a:r>
              <a:rPr lang="en-US" altLang="zh-CN" sz="1800" dirty="0">
                <a:solidFill>
                  <a:srgbClr val="FF0000"/>
                </a:solidFill>
              </a:rPr>
              <a:t>more 36 ______ </a:t>
            </a:r>
            <a:r>
              <a:rPr lang="en-US" altLang="zh-CN" sz="1800" dirty="0"/>
              <a:t>than </a:t>
            </a:r>
            <a:r>
              <a:rPr lang="en-US" altLang="zh-CN" sz="1800" dirty="0">
                <a:solidFill>
                  <a:srgbClr val="00B050"/>
                </a:solidFill>
              </a:rPr>
              <a:t>it needs</a:t>
            </a:r>
            <a:r>
              <a:rPr lang="en-US" altLang="zh-CN" sz="1800" dirty="0"/>
              <a:t>.</a:t>
            </a:r>
            <a:endParaRPr kumimoji="1" lang="zh-CN" altLang="en-US" sz="1800" dirty="0"/>
          </a:p>
        </p:txBody>
      </p:sp>
      <p:sp>
        <p:nvSpPr>
          <p:cNvPr id="4" name="矩形 3">
            <a:extLst>
              <a:ext uri="{FF2B5EF4-FFF2-40B4-BE49-F238E27FC236}">
                <a16:creationId xmlns:a16="http://schemas.microsoft.com/office/drawing/2014/main" id="{03DEE36F-2E04-4C91-8873-B078B28FD537}"/>
              </a:ext>
            </a:extLst>
          </p:cNvPr>
          <p:cNvSpPr/>
          <p:nvPr/>
        </p:nvSpPr>
        <p:spPr>
          <a:xfrm>
            <a:off x="838200" y="3100079"/>
            <a:ext cx="10158663" cy="923330"/>
          </a:xfrm>
          <a:prstGeom prst="rect">
            <a:avLst/>
          </a:prstGeom>
        </p:spPr>
        <p:txBody>
          <a:bodyPr wrap="square">
            <a:spAutoFit/>
          </a:bodyPr>
          <a:lstStyle/>
          <a:p>
            <a:r>
              <a:rPr lang="en-US" altLang="zh-CN" dirty="0"/>
              <a:t>In addition, the special tiles on the outside convert energy from the sun and </a:t>
            </a:r>
            <a:r>
              <a:rPr lang="en-US" altLang="zh-CN" dirty="0">
                <a:solidFill>
                  <a:srgbClr val="00B050"/>
                </a:solidFill>
              </a:rPr>
              <a:t>generate some of the house’s electricity</a:t>
            </a:r>
            <a:r>
              <a:rPr lang="en-US" altLang="zh-CN" dirty="0"/>
              <a:t>. In fact, and it’s possible that </a:t>
            </a:r>
            <a:r>
              <a:rPr lang="en-US" altLang="zh-CN" dirty="0">
                <a:solidFill>
                  <a:srgbClr val="FF0000"/>
                </a:solidFill>
              </a:rPr>
              <a:t>in future the house may even generate an electricity surplus</a:t>
            </a:r>
            <a:r>
              <a:rPr lang="en-US" altLang="zh-CN" dirty="0"/>
              <a:t>, and that the owners will be able to sell some to the national grid.</a:t>
            </a:r>
          </a:p>
        </p:txBody>
      </p:sp>
      <p:sp>
        <p:nvSpPr>
          <p:cNvPr id="6" name="标题 1">
            <a:extLst>
              <a:ext uri="{FF2B5EF4-FFF2-40B4-BE49-F238E27FC236}">
                <a16:creationId xmlns:a16="http://schemas.microsoft.com/office/drawing/2014/main" id="{C47C9AE3-A1A0-6942-B686-3B95878F1443}"/>
              </a:ext>
            </a:extLst>
          </p:cNvPr>
          <p:cNvSpPr txBox="1">
            <a:spLocks/>
          </p:cNvSpPr>
          <p:nvPr/>
        </p:nvSpPr>
        <p:spPr>
          <a:xfrm>
            <a:off x="2606843" y="10120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9-3-4</a:t>
            </a:r>
            <a:endParaRPr kumimoji="1" lang="zh-CN" altLang="en-US" sz="3600" dirty="0"/>
          </a:p>
        </p:txBody>
      </p:sp>
      <p:pic>
        <p:nvPicPr>
          <p:cNvPr id="7" name="12 (mp3cut.net) (1)">
            <a:hlinkClick r:id="" action="ppaction://media"/>
            <a:extLst>
              <a:ext uri="{FF2B5EF4-FFF2-40B4-BE49-F238E27FC236}">
                <a16:creationId xmlns:a16="http://schemas.microsoft.com/office/drawing/2014/main" id="{E5FC8334-2986-3645-A759-AF185A299C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44643" y="0"/>
            <a:ext cx="720000" cy="720000"/>
          </a:xfrm>
          <a:prstGeom prst="rect">
            <a:avLst/>
          </a:prstGeom>
        </p:spPr>
      </p:pic>
    </p:spTree>
    <p:extLst>
      <p:ext uri="{BB962C8B-B14F-4D97-AF65-F5344CB8AC3E}">
        <p14:creationId xmlns:p14="http://schemas.microsoft.com/office/powerpoint/2010/main" val="13127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30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06842" y="1516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10-1-4</a:t>
            </a:r>
            <a:endParaRPr kumimoji="1" lang="zh-CN" altLang="en-US" sz="3600"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Logging companies must improve their 39 ________ of logging.</a:t>
            </a:r>
            <a:endParaRPr kumimoji="1" lang="zh-CN" altLang="en-US" sz="1800" dirty="0"/>
          </a:p>
        </p:txBody>
      </p:sp>
      <p:pic>
        <p:nvPicPr>
          <p:cNvPr id="4" name="在线媒体 3" descr="IELTS 10 Test 1 Section 4_01">
            <a:hlinkClick r:id="" action="ppaction://media"/>
            <a:extLst>
              <a:ext uri="{FF2B5EF4-FFF2-40B4-BE49-F238E27FC236}">
                <a16:creationId xmlns:a16="http://schemas.microsoft.com/office/drawing/2014/main" id="{26B1A67B-FEC4-794D-A15B-431CABEC50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78187" y="-84722"/>
            <a:ext cx="812800" cy="812800"/>
          </a:xfrm>
          <a:prstGeom prst="rect">
            <a:avLst/>
          </a:prstGeom>
        </p:spPr>
      </p:pic>
    </p:spTree>
    <p:extLst>
      <p:ext uri="{BB962C8B-B14F-4D97-AF65-F5344CB8AC3E}">
        <p14:creationId xmlns:p14="http://schemas.microsoft.com/office/powerpoint/2010/main" val="325106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Logging companies must </a:t>
            </a:r>
            <a:r>
              <a:rPr lang="en-US" altLang="zh-CN" dirty="0">
                <a:solidFill>
                  <a:srgbClr val="FF0000"/>
                </a:solidFill>
              </a:rPr>
              <a:t>improve their 39 ________ of logging</a:t>
            </a:r>
            <a:r>
              <a:rPr lang="en-US" altLang="zh-CN" dirty="0"/>
              <a:t>.</a:t>
            </a: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646331"/>
          </a:xfrm>
          <a:prstGeom prst="rect">
            <a:avLst/>
          </a:prstGeom>
        </p:spPr>
        <p:txBody>
          <a:bodyPr wrap="square">
            <a:spAutoFit/>
          </a:bodyPr>
          <a:lstStyle/>
          <a:p>
            <a:r>
              <a:rPr lang="en-US" altLang="zh-CN" dirty="0"/>
              <a:t>(Q39)</a:t>
            </a:r>
            <a:r>
              <a:rPr lang="en-US" altLang="zh-CN" u="sng" dirty="0"/>
              <a:t>The government is now requiring </a:t>
            </a:r>
            <a:r>
              <a:rPr lang="it-IT" altLang="zh-CN" u="sng" dirty="0" err="1"/>
              <a:t>loggin</a:t>
            </a:r>
            <a:r>
              <a:rPr lang="en-US" altLang="zh-CN" u="sng" dirty="0"/>
              <a:t>g companies to adopt </a:t>
            </a:r>
            <a:r>
              <a:rPr lang="en-US" altLang="zh-CN" u="sng" dirty="0">
                <a:solidFill>
                  <a:srgbClr val="FF0000"/>
                </a:solidFill>
              </a:rPr>
              <a:t>a better logging method.</a:t>
            </a:r>
            <a:r>
              <a:rPr lang="en-US" altLang="zh-CN" dirty="0">
                <a:solidFill>
                  <a:srgbClr val="FF0000"/>
                </a:solidFill>
              </a:rPr>
              <a:t> </a:t>
            </a:r>
            <a:r>
              <a:rPr lang="en-US" altLang="zh-CN" dirty="0"/>
              <a:t>which is a positive step.</a:t>
            </a:r>
            <a:endParaRPr lang="zh-CN" altLang="zh-CN" dirty="0">
              <a:solidFill>
                <a:srgbClr val="FF0000"/>
              </a:solidFill>
            </a:endParaRPr>
          </a:p>
        </p:txBody>
      </p:sp>
      <p:sp>
        <p:nvSpPr>
          <p:cNvPr id="7" name="标题 1">
            <a:extLst>
              <a:ext uri="{FF2B5EF4-FFF2-40B4-BE49-F238E27FC236}">
                <a16:creationId xmlns:a16="http://schemas.microsoft.com/office/drawing/2014/main" id="{27FE62DB-EF88-2B4A-9774-D20B1D8B8DE4}"/>
              </a:ext>
            </a:extLst>
          </p:cNvPr>
          <p:cNvSpPr txBox="1">
            <a:spLocks/>
          </p:cNvSpPr>
          <p:nvPr/>
        </p:nvSpPr>
        <p:spPr>
          <a:xfrm>
            <a:off x="2606842" y="1516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t>题干比较关系 </a:t>
            </a:r>
            <a:r>
              <a:rPr kumimoji="1" lang="en-US" altLang="zh-CN" sz="3600" dirty="0"/>
              <a:t>10-1-4</a:t>
            </a:r>
            <a:endParaRPr kumimoji="1" lang="zh-CN" altLang="en-US" sz="3600" dirty="0"/>
          </a:p>
        </p:txBody>
      </p:sp>
      <p:pic>
        <p:nvPicPr>
          <p:cNvPr id="8" name="在线媒体 3" descr="IELTS 10 Test 1 Section 4_01">
            <a:hlinkClick r:id="" action="ppaction://media"/>
            <a:extLst>
              <a:ext uri="{FF2B5EF4-FFF2-40B4-BE49-F238E27FC236}">
                <a16:creationId xmlns:a16="http://schemas.microsoft.com/office/drawing/2014/main" id="{76A57569-93C4-1A48-AC04-8AB642F263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78187" y="-84722"/>
            <a:ext cx="812800" cy="812800"/>
          </a:xfrm>
          <a:prstGeom prst="rect">
            <a:avLst/>
          </a:prstGeom>
        </p:spPr>
      </p:pic>
    </p:spTree>
    <p:extLst>
      <p:ext uri="{BB962C8B-B14F-4D97-AF65-F5344CB8AC3E}">
        <p14:creationId xmlns:p14="http://schemas.microsoft.com/office/powerpoint/2010/main" val="127289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18873"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题干比较关系 </a:t>
            </a:r>
            <a:r>
              <a:rPr kumimoji="1" lang="en-US" altLang="zh-CN" dirty="0"/>
              <a:t>10-2-4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environmental concerns which may lead to more 35 ________</a:t>
            </a:r>
            <a:endParaRPr kumimoji="1" lang="zh-CN" altLang="en-US" sz="1800" dirty="0"/>
          </a:p>
        </p:txBody>
      </p:sp>
      <p:pic>
        <p:nvPicPr>
          <p:cNvPr id="4" name="在线媒体 1" descr="IELTS 10 Test 2 Section 4_01">
            <a:hlinkClick r:id="" action="ppaction://media"/>
            <a:extLst>
              <a:ext uri="{FF2B5EF4-FFF2-40B4-BE49-F238E27FC236}">
                <a16:creationId xmlns:a16="http://schemas.microsoft.com/office/drawing/2014/main" id="{233629FE-055E-A740-9DFB-F2DA041D23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80555" y="27738"/>
            <a:ext cx="812800" cy="812800"/>
          </a:xfrm>
          <a:prstGeom prst="rect">
            <a:avLst/>
          </a:prstGeom>
        </p:spPr>
      </p:pic>
    </p:spTree>
    <p:extLst>
      <p:ext uri="{BB962C8B-B14F-4D97-AF65-F5344CB8AC3E}">
        <p14:creationId xmlns:p14="http://schemas.microsoft.com/office/powerpoint/2010/main" val="46854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838507E0-5EF1-584F-94FD-2577916C1CBD}"/>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environmental concerns which may lead to </a:t>
            </a:r>
            <a:r>
              <a:rPr lang="en-US" altLang="zh-CN" dirty="0">
                <a:solidFill>
                  <a:srgbClr val="FF0000"/>
                </a:solidFill>
              </a:rPr>
              <a:t>more 35 ________</a:t>
            </a:r>
            <a:r>
              <a:rPr lang="zh-CN" altLang="zh-CN" dirty="0">
                <a:solidFill>
                  <a:srgbClr val="FF0000"/>
                </a:solidFill>
              </a:rPr>
              <a:t> </a:t>
            </a:r>
            <a:endParaRPr lang="zh-CN" altLang="zh-CN" sz="1800" dirty="0">
              <a:solidFill>
                <a:srgbClr val="FF0000"/>
              </a:solidFill>
            </a:endParaRPr>
          </a:p>
          <a:p>
            <a:pPr marL="0" indent="0">
              <a:buFont typeface="Arial" panose="020B0604020202020204" pitchFamily="34" charset="0"/>
              <a:buNone/>
            </a:pPr>
            <a:endParaRPr kumimoji="1" lang="zh-CN" altLang="en-US" sz="1800" dirty="0"/>
          </a:p>
        </p:txBody>
      </p:sp>
      <p:sp>
        <p:nvSpPr>
          <p:cNvPr id="6" name="矩形 5">
            <a:extLst>
              <a:ext uri="{FF2B5EF4-FFF2-40B4-BE49-F238E27FC236}">
                <a16:creationId xmlns:a16="http://schemas.microsoft.com/office/drawing/2014/main" id="{16A1DD3F-C11C-BB49-8156-26A4BFDCEAB9}"/>
              </a:ext>
            </a:extLst>
          </p:cNvPr>
          <p:cNvSpPr/>
          <p:nvPr/>
        </p:nvSpPr>
        <p:spPr>
          <a:xfrm>
            <a:off x="838200" y="3196592"/>
            <a:ext cx="10158663" cy="923330"/>
          </a:xfrm>
          <a:prstGeom prst="rect">
            <a:avLst/>
          </a:prstGeom>
        </p:spPr>
        <p:txBody>
          <a:bodyPr wrap="square">
            <a:spAutoFit/>
          </a:bodyPr>
          <a:lstStyle/>
          <a:p>
            <a:r>
              <a:rPr lang="en-US" altLang="zh-CN" dirty="0"/>
              <a:t>Another influence is that </a:t>
            </a:r>
            <a:r>
              <a:rPr lang="en-US" altLang="zh-CN" u="sng" dirty="0"/>
              <a:t>(Q35)concerns about the environment will force manufacturers to extend product lifecycles, to reduce the amount of pollution and waste. And in some cases</a:t>
            </a:r>
            <a:r>
              <a:rPr lang="en-US" altLang="zh-CN" u="sng" dirty="0">
                <a:solidFill>
                  <a:srgbClr val="FF0000"/>
                </a:solidFill>
              </a:rPr>
              <a:t>. regulation will need to be strengthened. </a:t>
            </a:r>
            <a:endParaRPr lang="zh-CN" altLang="zh-CN" dirty="0">
              <a:solidFill>
                <a:srgbClr val="FF0000"/>
              </a:solidFill>
            </a:endParaRPr>
          </a:p>
        </p:txBody>
      </p:sp>
      <p:sp>
        <p:nvSpPr>
          <p:cNvPr id="7" name="标题 1">
            <a:extLst>
              <a:ext uri="{FF2B5EF4-FFF2-40B4-BE49-F238E27FC236}">
                <a16:creationId xmlns:a16="http://schemas.microsoft.com/office/drawing/2014/main" id="{D67F73A7-A1B5-DD47-87E0-B2E1D771EBC5}"/>
              </a:ext>
            </a:extLst>
          </p:cNvPr>
          <p:cNvSpPr txBox="1">
            <a:spLocks/>
          </p:cNvSpPr>
          <p:nvPr/>
        </p:nvSpPr>
        <p:spPr>
          <a:xfrm>
            <a:off x="2618873" y="1531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题干比较关系 </a:t>
            </a:r>
            <a:r>
              <a:rPr kumimoji="1" lang="en-US" altLang="zh-CN" dirty="0"/>
              <a:t>10-2-4</a:t>
            </a:r>
            <a:endParaRPr kumimoji="1" lang="zh-CN" altLang="en-US" dirty="0"/>
          </a:p>
        </p:txBody>
      </p:sp>
      <p:pic>
        <p:nvPicPr>
          <p:cNvPr id="8" name="在线媒体 1" descr="IELTS 10 Test 2 Section 4_01">
            <a:hlinkClick r:id="" action="ppaction://media"/>
            <a:extLst>
              <a:ext uri="{FF2B5EF4-FFF2-40B4-BE49-F238E27FC236}">
                <a16:creationId xmlns:a16="http://schemas.microsoft.com/office/drawing/2014/main" id="{FADB2676-6049-0741-96DD-4492BC54D0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80555" y="27738"/>
            <a:ext cx="812800" cy="812800"/>
          </a:xfrm>
          <a:prstGeom prst="rect">
            <a:avLst/>
          </a:prstGeom>
        </p:spPr>
      </p:pic>
    </p:spTree>
    <p:extLst>
      <p:ext uri="{BB962C8B-B14F-4D97-AF65-F5344CB8AC3E}">
        <p14:creationId xmlns:p14="http://schemas.microsoft.com/office/powerpoint/2010/main" val="282289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2AB4-5805-FE41-B9DC-49A98A2D7670}"/>
              </a:ext>
            </a:extLst>
          </p:cNvPr>
          <p:cNvSpPr txBox="1">
            <a:spLocks/>
          </p:cNvSpPr>
          <p:nvPr/>
        </p:nvSpPr>
        <p:spPr>
          <a:xfrm>
            <a:off x="2654968" y="182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题干比较关系 </a:t>
            </a:r>
            <a:r>
              <a:rPr kumimoji="1" lang="en-US" altLang="zh-CN" dirty="0"/>
              <a:t>10-4-4</a:t>
            </a:r>
            <a:endParaRPr kumimoji="1" lang="zh-CN" altLang="en-US" dirty="0"/>
          </a:p>
        </p:txBody>
      </p:sp>
      <p:sp>
        <p:nvSpPr>
          <p:cNvPr id="3" name="内容占位符 2">
            <a:extLst>
              <a:ext uri="{FF2B5EF4-FFF2-40B4-BE49-F238E27FC236}">
                <a16:creationId xmlns:a16="http://schemas.microsoft.com/office/drawing/2014/main" id="{E57E1E96-7091-F84B-B917-1A14C6DA2446}"/>
              </a:ext>
            </a:extLst>
          </p:cNvPr>
          <p:cNvSpPr txBox="1">
            <a:spLocks/>
          </p:cNvSpPr>
          <p:nvPr/>
        </p:nvSpPr>
        <p:spPr>
          <a:xfrm>
            <a:off x="838200" y="1825625"/>
            <a:ext cx="11023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None/>
            </a:pPr>
            <a:r>
              <a:rPr lang="en-US" altLang="zh-CN" dirty="0"/>
              <a:t>Transport </a:t>
            </a:r>
            <a:endParaRPr lang="zh-CN" altLang="zh-CN" dirty="0"/>
          </a:p>
          <a:p>
            <a:r>
              <a:rPr lang="en-US" altLang="zh-CN" dirty="0"/>
              <a:t>Nanotechnology could allow the development of stronger 34 ________</a:t>
            </a:r>
            <a:endParaRPr kumimoji="1" lang="zh-CN" altLang="en-US" sz="1800" dirty="0"/>
          </a:p>
        </p:txBody>
      </p:sp>
      <p:pic>
        <p:nvPicPr>
          <p:cNvPr id="4" name="在线媒体 3" descr="IELTS 10 Test 4 Section 4_01">
            <a:hlinkClick r:id="" action="ppaction://media"/>
            <a:extLst>
              <a:ext uri="{FF2B5EF4-FFF2-40B4-BE49-F238E27FC236}">
                <a16:creationId xmlns:a16="http://schemas.microsoft.com/office/drawing/2014/main" id="{659ED0E5-0419-9549-AF87-D4E57A7393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65695" y="-131764"/>
            <a:ext cx="812800" cy="812800"/>
          </a:xfrm>
          <a:prstGeom prst="rect">
            <a:avLst/>
          </a:prstGeom>
        </p:spPr>
      </p:pic>
    </p:spTree>
    <p:extLst>
      <p:ext uri="{BB962C8B-B14F-4D97-AF65-F5344CB8AC3E}">
        <p14:creationId xmlns:p14="http://schemas.microsoft.com/office/powerpoint/2010/main" val="305093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kumimoji="1" sz="2400" b="1" dirty="0" smtClean="0">
            <a:solidFill>
              <a:srgbClr val="F4A032"/>
            </a:solidFill>
            <a:latin typeface="+mn-lt"/>
            <a:ea typeface="微软雅黑" panose="020B070302020402020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91440" tIns="45720" rIns="91440" bIns="45720" rtlCol="0">
        <a:noAutofit/>
      </a:bodyPr>
      <a:lstStyle>
        <a:defPPr marL="0" indent="0">
          <a:lnSpc>
            <a:spcPct val="150000"/>
          </a:lnSpc>
          <a:buNone/>
          <a:defRPr sz="2400" dirty="0" smtClean="0">
            <a:solidFill>
              <a:schemeClr val="tx1">
                <a:lumMod val="95000"/>
                <a:lumOff val="5000"/>
              </a:schemeClr>
            </a:solidFill>
            <a:ea typeface="微软雅黑" panose="020B0703020204020201" charset="-122"/>
          </a:defRPr>
        </a:defPPr>
      </a:lstStyle>
    </a:spDef>
    <a:txDef>
      <a:spPr>
        <a:noFill/>
      </a:spPr>
      <a:bodyPr wrap="square" rtlCol="0">
        <a:spAutoFit/>
      </a:bodyPr>
      <a:lstStyle>
        <a:defPPr>
          <a:defRPr kumimoji="1" sz="2400" smtClean="0">
            <a:latin typeface="+mn-lt"/>
            <a:ea typeface="微软雅黑" panose="020B0703020204020201" charset="-122"/>
            <a:cs typeface="微软雅黑" panose="020B070302020402020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dirty="0" smtClean="0">
            <a:latin typeface="+mn-lt"/>
            <a:ea typeface="微软雅黑" panose="020B0703020204020201" charset="-122"/>
            <a:cs typeface="微软雅黑" panose="020B0703020204020201"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2400" dirty="0" smtClean="0">
            <a:ea typeface="微软雅黑" panose="020B0703020204020201" charset="-122"/>
            <a:cs typeface="微软雅黑" panose="020B070302020402020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题干逻辑关系 -比较</Template>
  <TotalTime>2729</TotalTime>
  <Words>4050</Words>
  <Application>Microsoft Macintosh PowerPoint</Application>
  <PresentationFormat>宽屏</PresentationFormat>
  <Paragraphs>407</Paragraphs>
  <Slides>114</Slides>
  <Notes>5</Notes>
  <HiddenSlides>0</HiddenSlides>
  <MMClips>102</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114</vt:i4>
      </vt:variant>
    </vt:vector>
  </HeadingPairs>
  <TitlesOfParts>
    <vt:vector size="124" baseType="lpstr">
      <vt:lpstr>DengXian</vt:lpstr>
      <vt:lpstr>宋体</vt:lpstr>
      <vt:lpstr>微软雅黑</vt:lpstr>
      <vt:lpstr>微软雅黑</vt:lpstr>
      <vt:lpstr>Arial</vt:lpstr>
      <vt:lpstr>Arial Black</vt:lpstr>
      <vt:lpstr>Calibri</vt:lpstr>
      <vt:lpstr>自定义设计方案</vt:lpstr>
      <vt:lpstr>1_自定义设计方案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Microsoft Office User</cp:lastModifiedBy>
  <cp:revision>700</cp:revision>
  <dcterms:created xsi:type="dcterms:W3CDTF">2016-06-15T09:34:00Z</dcterms:created>
  <dcterms:modified xsi:type="dcterms:W3CDTF">2021-11-25T13:34:24Z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2052-11.1.0.8984</vt:lpwstr>
  </property>
</Properties>
</file>